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17"/>
  </p:notesMasterIdLst>
  <p:sldIdLst>
    <p:sldId id="256" r:id="rId4"/>
    <p:sldId id="272" r:id="rId5"/>
    <p:sldId id="302" r:id="rId6"/>
    <p:sldId id="303" r:id="rId7"/>
    <p:sldId id="304" r:id="rId8"/>
    <p:sldId id="305" r:id="rId9"/>
    <p:sldId id="269" r:id="rId10"/>
    <p:sldId id="280" r:id="rId11"/>
    <p:sldId id="270" r:id="rId12"/>
    <p:sldId id="301" r:id="rId13"/>
    <p:sldId id="283" r:id="rId14"/>
    <p:sldId id="306" r:id="rId15"/>
    <p:sldId id="287" r:id="rId16"/>
  </p:sldIdLst>
  <p:sldSz cx="12188825" cy="6858000"/>
  <p:notesSz cx="6858000" cy="9144000"/>
  <p:embeddedFontLst>
    <p:embeddedFont>
      <p:font typeface="Calibri" panose="020F0502020204030204" pitchFamily="34" charset="0"/>
      <p:regular r:id="rId18"/>
      <p:bold r:id="rId19"/>
      <p:italic r:id="rId20"/>
      <p:boldItalic r:id="rId21"/>
    </p:embeddedFont>
    <p:embeddedFont>
      <p:font typeface="Merriweather Sans" pitchFamily="2" charset="77"/>
      <p:regular r:id="rId22"/>
      <p:bold r:id="rId23"/>
      <p:italic r:id="rId24"/>
      <p:boldItalic r:id="rId25"/>
    </p:embeddedFont>
    <p:embeddedFont>
      <p:font typeface="Poppins Medium" panose="020B060402020202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Roboto Light" panose="020F0302020204030204" pitchFamily="34" charset="0"/>
      <p:regular r:id="rId34"/>
      <p:bold r:id="rId35"/>
      <p:italic r:id="rId36"/>
      <p:boldItalic r:id="rId37"/>
    </p:embeddedFont>
    <p:embeddedFont>
      <p:font typeface="Roboto Medium"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orient="horz" pos="39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2CC"/>
    <a:srgbClr val="CCFFCC"/>
    <a:srgbClr val="FFFAB2"/>
    <a:srgbClr val="FFE6CC"/>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80254"/>
  </p:normalViewPr>
  <p:slideViewPr>
    <p:cSldViewPr snapToGrid="0">
      <p:cViewPr varScale="1">
        <p:scale>
          <a:sx n="138" d="100"/>
          <a:sy n="138" d="100"/>
        </p:scale>
        <p:origin x="184" y="216"/>
      </p:cViewPr>
      <p:guideLst>
        <p:guide orient="horz" pos="2160"/>
        <p:guide pos="3839"/>
        <p:guide orient="horz" pos="3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Charles Wilson, Senior Principal Engineer at Motional responsible for cybersecurity development lifecycle practice. This presentation will cover the AVCDL supply chain overview.</a:t>
            </a:r>
          </a:p>
          <a:p>
            <a:pPr marL="0" lvl="0" indent="0" algn="l" rtl="0">
              <a:spcBef>
                <a:spcPts val="0"/>
              </a:spcBef>
              <a:spcAft>
                <a:spcPts val="0"/>
              </a:spcAft>
              <a:buNone/>
            </a:pPr>
            <a:endParaRPr dirty="0"/>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Within the supply chain context, materials of interest include the primary and secondary documents, blog posts </a:t>
            </a:r>
            <a:r>
              <a:rPr lang="en-US" sz="1800" dirty="0">
                <a:effectLst/>
                <a:latin typeface="Calibri" panose="020F0502020204030204" pitchFamily="34" charset="0"/>
                <a:ea typeface="Calibri" panose="020F0502020204030204" pitchFamily="34" charset="0"/>
                <a:cs typeface="Times New Roman" panose="02020603050405020304" pitchFamily="18" charset="0"/>
              </a:rPr>
              <a:t>covering the supply chain, and elaboration documents describing how to use and interpret the various supplier materials.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Also of interest are the reference material for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cybersecurity interface agreement, AVCMDS, and the mapping between vendor processes and the AVCDL itself.</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Finally, are the general information on how lifecycles are created for those organizations which don't have established development lifecycles.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materials, both in source and distribution forms, are available on our GitHub site, as shown here.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 Instructions for downloading a ZIP archive are linked to on the repository’s front page.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step in this training sequence is to take one of the three following courses.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AVCMDS, which covers the manufacturers disclosure statement in the area of cybersecurity.</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supplier</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maturity training, which covers how a supplier self-reports the maturity of their processes in the context of the AVCDL.</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 the vendor process mapping training which covers how to take established vendor processes and map them to the corresponding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 processes. This helps to ensure that no gaps will exist between the vendor and the customer in the area of cybersecurity.</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385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dirty="0">
                <a:solidFill>
                  <a:srgbClr val="000000"/>
                </a:solidFill>
                <a:effectLst/>
                <a:latin typeface="Calibri" panose="020F0502020204030204" pitchFamily="34" charset="0"/>
              </a:rPr>
              <a:t>Here are references to the source material used in the creation of this presentation.</a:t>
            </a:r>
          </a:p>
          <a:p>
            <a:pPr marL="0" lvl="0" indent="0" algn="l" rtl="0">
              <a:spcBef>
                <a:spcPts val="0"/>
              </a:spcBef>
              <a:spcAft>
                <a:spcPts val="0"/>
              </a:spcAft>
              <a:buNone/>
            </a:pPr>
            <a:endParaRPr lang="en-US" sz="11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100" b="0" i="0" dirty="0">
                <a:solidFill>
                  <a:srgbClr val="000000"/>
                </a:solidFill>
                <a:effectLst/>
                <a:latin typeface="Calibri" panose="020F0502020204030204" pitchFamily="34" charset="0"/>
              </a:rPr>
              <a:t>They'll also be included in the video description.</a:t>
            </a:r>
          </a:p>
          <a:p>
            <a:pPr marL="0" lvl="0" indent="0" algn="l" rtl="0">
              <a:spcBef>
                <a:spcPts val="0"/>
              </a:spcBef>
              <a:spcAft>
                <a:spcPts val="0"/>
              </a:spcAft>
              <a:buNone/>
            </a:pPr>
            <a:endParaRPr lang="en-US" sz="1100" b="0" i="0" dirty="0">
              <a:solidFill>
                <a:srgbClr val="000000"/>
              </a:solidFill>
              <a:effectLst/>
              <a:latin typeface="Calibri" panose="020F0502020204030204" pitchFamily="34" charset="0"/>
            </a:endParaRPr>
          </a:p>
          <a:p>
            <a:pPr marL="0" lvl="0" indent="0" algn="l" rtl="0">
              <a:spcBef>
                <a:spcPts val="0"/>
              </a:spcBef>
              <a:spcAft>
                <a:spcPts val="0"/>
              </a:spcAft>
              <a:buNone/>
            </a:pPr>
            <a:r>
              <a:rPr lang="en-US" sz="1100" b="0" i="0" dirty="0">
                <a:solidFill>
                  <a:srgbClr val="000000"/>
                </a:solidFill>
                <a:effectLst/>
                <a:latin typeface="Calibri" panose="020F0502020204030204" pitchFamily="34" charset="0"/>
              </a:rPr>
              <a:t>Additionally, this presentation’s source material will be provided on the AVCDL GitHub repository.</a:t>
            </a:r>
          </a:p>
          <a:p>
            <a:pPr marL="0" lvl="0" indent="0" algn="l" rtl="0">
              <a:spcBef>
                <a:spcPts val="0"/>
              </a:spcBef>
              <a:spcAft>
                <a:spcPts val="0"/>
              </a:spcAft>
              <a:buNone/>
            </a:pPr>
            <a:endParaRPr lang="en-US" sz="1100" b="0" i="0">
              <a:solidFill>
                <a:srgbClr val="000000"/>
              </a:solidFill>
              <a:effectLst/>
              <a:latin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593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image shows the overall AVCDL supply chain training path. At the top is the supply chain overview which is this presentation. Additional trainings will cover manufacture disclosure statements (the AVCMDS), supplier cybersecurity maturity, vendor cybersecurity process to AVCDL mapping, cybersecurity requirements, tailoring the cybersecurity interface agreement, service level agreements (SLAs), software bill of materials (SBOM), attack surface analysis, and threat modeling.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6083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Cybersecurity doesn’t exist in a vacuum. Here we can see how the international standards and regulations can be combined to form an ecosystem. The foundation of this ecosystem is the quality management system (how documents are recorded and tracked). Continuing upward, we have the systems development lifecycle followed by the software development lifecycle. Above that we have ISO 21434 for road vehicle cybersecurity engineering and ISO 24089 covering road vehicle software update engineering. These two form the basis for the UNECE regulations 155 and 156 covering the cybersecurity management systems (CSMS) and software update management systems (SUMS) respectively. Finally, the latest from the UNECE is the Ares proposal which will address automated driving systems (ADS). It’s a superset of R155 and 156.</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604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consider the general categories covered by UNECE R155. The first is general material covering the UNECE boilerplate. The second is the cybersecurity management system or CSMS which deals with the product creation process. The third, vehicle type or product operation processes. Fourth is reporting which deals with product issue processes. R155 doesn’t just focus on the OEM, although the OEM is primarily responsible for ensuring compliance. There is an expectation within R155 that the entire supply chain conforms to the regulation, regardless of the supplier tier.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958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see an illustration of how a R155 supply chain showing various information flows. The OEM generates requirements for its tier 1 suppliers. The tier 1 suppliers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turn generate </a:t>
            </a:r>
            <a:r>
              <a:rPr lang="en-US" sz="1800" dirty="0">
                <a:effectLst/>
                <a:latin typeface="Calibri" panose="020F0502020204030204" pitchFamily="34" charset="0"/>
                <a:ea typeface="Calibri" panose="020F0502020204030204" pitchFamily="34" charset="0"/>
                <a:cs typeface="Times New Roman" panose="02020603050405020304" pitchFamily="18" charset="0"/>
              </a:rPr>
              <a:t>requirements for all of their lower tier suppliers. All suppliers are expected to provide evidence supporting their fulfillment of the requirements and their compliance with R155. This evidence accumulates as it feeds up the supply chain. Eventually, when the product is ready for certification, the OEM organizes the accumulated evidence and provides it to the approval authority.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evidence is compelling, the approval authority provides an approval of the type to the OEM. Measurement and control of requirements and evidence is established in the agreements between each customer and their supplier regardless of their position in the supply chain. The controlling agreement within the context of ISO 21434 is called a cybersecurity interface agreement or CIA.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835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of R155 can be divided into four areas.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is fundamentals. This area is concerned with management systems. These systems track and document the evidence we have for the various activities we do. Management systems are expected to exist for development, production, and postproduction activities.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second area is product development. In this area deals with risk identification, assessment, and treatment; the verification of the management of risk; cybersecurity testing; and most importantly, the freshness of the risk assessment. </a:t>
            </a: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It’s critical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this information is kept up-to-date.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third area is that of operations, it’s important that to have adaptable monitoring and response. It’s not sufficient just to have a set of rules in place for when the product is in operation.</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have to be able to adapt to changing situations that occur over the lifetime of the vehicle. To that end, the focus is on tracking the cybersecurity controls used.</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it’s necessary to ensure that the risk mitigations in place are implemented in a timely fashion.</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important to be able to do threat extraction from the vehicle logs. Are the right pieces of information being recorded that will identify when a cybersecurity related activity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incident happens, such that you can use the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information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both diagnostic and mitigation purposes?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Are supplier deficiencies being managed? This must be done regardless of what tier you’re in. Are you tracking to make sure that your suppliers are doing the right things when cybersecurity issues arise?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fourth area addresses support the suppliers provide to the OEM. The entire supply chain needs to be supporting the OEM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the party being held responsible. S</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hared activities </a:t>
            </a:r>
            <a:r>
              <a:rPr lang="en-US" sz="1800" dirty="0">
                <a:effectLst/>
                <a:latin typeface="Calibri" panose="020F0502020204030204" pitchFamily="34" charset="0"/>
                <a:ea typeface="Calibri" panose="020F0502020204030204" pitchFamily="34" charset="0"/>
                <a:cs typeface="Times New Roman" panose="02020603050405020304" pitchFamily="18" charset="0"/>
              </a:rPr>
              <a:t>like the critical element risk assessment, the type risk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protection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risk countermeasures,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sufficiency testing are all examples of areas where support is needed. All suppliers need to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ensure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they are doing everything reasonable to detect and prevent cyberattacks. After releasing to their customer, suppliers need to monitor for cybersecurity events that occur and need to provide the ability to extract forensic information from their logs.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936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mentioned earlier in this presentation, ISO 21434 serves as the technical underpinning for R155. Here we see a portion of the 21434 work products showing their dependent requirements.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work products and their dependent requirements have a much higher granularity when we compare them with those of R155 itself. This is to be expected from a technical specification.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743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a:t>
            </a:r>
            <a:r>
              <a:rPr lang="en-US" sz="1800" dirty="0">
                <a:effectLst/>
                <a:latin typeface="Calibri" panose="020F0502020204030204" pitchFamily="34" charset="0"/>
                <a:ea typeface="Calibri" panose="020F0502020204030204" pitchFamily="34" charset="0"/>
                <a:cs typeface="Times New Roman" panose="02020603050405020304" pitchFamily="18" charset="0"/>
              </a:rPr>
              <a:t>VCDL provides us a way to satisfy both R155 and ISO 21434. Here’s a portion of the mapping between the AVCDL phase requirements and the ISO 21434 work products.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lifecycle, the AVCDL more readily integrates with an established development process. Additionally, it's written in a manner which is far more accessible to those who don’t spend their time reading ISO and UNECE documents.</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6392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AVCDL itself is comprised of four major document types.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first is the overview, also known as the primary document. This document is entitled the Autonomous Vehicle Cybersecurity Development lifecycle, or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second type are the process detail documents, also called the secondary documents. These seventy documents individually detail all the processes within the AVCDL.</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Together, the primary and the secondary documents give us the what, the who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when of the lifecycle. This material is completely company agnostic.</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third set of documents, the procedures or tertiary documents are the how of the lifecycle.</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documents are company specific as they tell us exactly what tools are used and what procedures are followed in order to implement the processes specified in the primary and secondary.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is expected that every company adopting the AVCDL provide their own procedure documents.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last type are the supporting materials documents.</a:t>
            </a:r>
          </a:p>
          <a:p>
            <a:pPr marL="0" marR="0" indent="0" algn="just">
              <a:spcBef>
                <a:spcPts val="0"/>
              </a:spcBef>
              <a:spcAft>
                <a:spcPts val="12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materials include spreadsheets, templates, and blog posts. The spreadsheets contain reference materials used to construct the AVCDL itself. The templates give AVCDL adopters a starting point for providing information to outside entities. And the blog posts describe and explain various aspects of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AVCDL.</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008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01" name="Google Shape;601;p10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07" name="Google Shape;607;p10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22" name="Google Shape;622;p10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0" name="Google Shape;630;p11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8" name="Google Shape;638;p11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44" name="Google Shape;644;p11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0" name="Google Shape;650;p11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7" name="Google Shape;657;p11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76" name="Google Shape;676;p11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8" y="6277208"/>
            <a:ext cx="685804" cy="352192"/>
          </a:xfrm>
          <a:prstGeom prst="rect">
            <a:avLst/>
          </a:prstGeom>
          <a:noFill/>
          <a:ln>
            <a:noFill/>
          </a:ln>
        </p:spPr>
      </p:pic>
      <p:sp>
        <p:nvSpPr>
          <p:cNvPr id="705" name="Google Shape;705;p12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8" name="Google Shape;718;p12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124"/>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3" name="Google Shape;733;p125"/>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2"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3"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66" name="Google Shape;766;p13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97" name="Google Shape;797;p13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2" y="731520"/>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8"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5"/>
          <p:cNvPicPr preferRelativeResize="0"/>
          <p:nvPr/>
        </p:nvPicPr>
        <p:blipFill rotWithShape="1">
          <a:blip r:embed="rId2">
            <a:alphaModFix/>
          </a:blip>
          <a:srcRect/>
          <a:stretch/>
        </p:blipFill>
        <p:spPr>
          <a:xfrm>
            <a:off x="455630" y="6262540"/>
            <a:ext cx="685802" cy="352697"/>
          </a:xfrm>
          <a:prstGeom prst="rect">
            <a:avLst/>
          </a:prstGeom>
          <a:noFill/>
          <a:ln>
            <a:noFill/>
          </a:ln>
        </p:spPr>
      </p:pic>
      <p:sp>
        <p:nvSpPr>
          <p:cNvPr id="64" name="Google Shape;64;p15"/>
          <p:cNvSpPr txBox="1"/>
          <p:nvPr/>
        </p:nvSpPr>
        <p:spPr>
          <a:xfrm>
            <a:off x="8194434" y="6400800"/>
            <a:ext cx="3244533" cy="228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8" name="Google Shape;808;p136"/>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15" name="Google Shape;815;p137"/>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24" name="Google Shape;824;p13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2" name="Google Shape;832;p139"/>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9" name="Google Shape;839;p14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844" name="Google Shape;844;p14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48" name="Google Shape;848;p14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54" name="Google Shape;854;p14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62" name="Google Shape;862;p144"/>
          <p:cNvSpPr txBox="1">
            <a:spLocks noGrp="1"/>
          </p:cNvSpPr>
          <p:nvPr>
            <p:ph type="subTitle" idx="1"/>
          </p:nvPr>
        </p:nvSpPr>
        <p:spPr>
          <a:xfrm>
            <a:off x="455625" y="128016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0" lvl="0" indent="-228600"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1"/>
            <a:ext cx="1985440" cy="332089"/>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7" cy="146304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0"/>
            <a:ext cx="11277716" cy="1984839"/>
          </a:xfrm>
          <a:prstGeom prst="rect">
            <a:avLst/>
          </a:prstGeom>
          <a:noFill/>
          <a:ln>
            <a:noFill/>
          </a:ln>
        </p:spPr>
        <p:txBody>
          <a:bodyPr spcFirstLastPara="1" wrap="square" lIns="0" tIns="0" rIns="0" bIns="0" anchor="t" anchorCtr="0">
            <a:noAutofit/>
          </a:bodyPr>
          <a:lstStyle>
            <a:lvl1pPr marL="457200" lvl="0" indent="-228600" algn="l">
              <a:lnSpc>
                <a:spcPct val="70000"/>
              </a:lnSpc>
              <a:spcBef>
                <a:spcPts val="0"/>
              </a:spcBef>
              <a:spcAft>
                <a:spcPts val="0"/>
              </a:spcAft>
              <a:buClr>
                <a:schemeClr val="lt1"/>
              </a:buClr>
              <a:buSzPts val="12500"/>
              <a:buFont typeface="Roboto"/>
              <a:buNone/>
              <a:defRPr sz="12500" b="0" i="0" cap="none">
                <a:solidFill>
                  <a:schemeClr val="lt1"/>
                </a:solidFill>
                <a:latin typeface="Roboto"/>
                <a:ea typeface="Roboto"/>
                <a:cs typeface="Roboto"/>
                <a:sym typeface="Roboto"/>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7"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19" y="18820"/>
            <a:ext cx="8501826" cy="6858000"/>
          </a:xfrm>
          <a:prstGeom prst="rect">
            <a:avLst/>
          </a:prstGeom>
          <a:noFill/>
          <a:ln>
            <a:noFill/>
          </a:ln>
        </p:spPr>
      </p:pic>
      <p:sp>
        <p:nvSpPr>
          <p:cNvPr id="79" name="Google Shape;79;p18"/>
          <p:cNvSpPr txBox="1">
            <a:spLocks noGrp="1"/>
          </p:cNvSpPr>
          <p:nvPr>
            <p:ph type="body" idx="1"/>
          </p:nvPr>
        </p:nvSpPr>
        <p:spPr>
          <a:xfrm>
            <a:off x="9747892" y="3262955"/>
            <a:ext cx="1985440" cy="332089"/>
          </a:xfrm>
          <a:prstGeom prst="rect">
            <a:avLst/>
          </a:prstGeom>
          <a:noFill/>
          <a:ln>
            <a:noFill/>
          </a:ln>
        </p:spPr>
        <p:txBody>
          <a:bodyPr spcFirstLastPara="1" wrap="square" lIns="0" tIns="0" rIns="0" bIns="0" anchor="ctr"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4"/>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6"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7" y="457200"/>
            <a:ext cx="1222253"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8" y="6267099"/>
            <a:ext cx="685800" cy="353616"/>
          </a:xfrm>
          <a:prstGeom prst="rect">
            <a:avLst/>
          </a:prstGeom>
          <a:noFill/>
          <a:ln>
            <a:noFill/>
          </a:ln>
        </p:spPr>
      </p:pic>
      <p:sp>
        <p:nvSpPr>
          <p:cNvPr id="100" name="Google Shape;100;p22"/>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8" y="6264209"/>
            <a:ext cx="685800" cy="353616"/>
          </a:xfrm>
          <a:prstGeom prst="rect">
            <a:avLst/>
          </a:prstGeom>
          <a:noFill/>
          <a:ln>
            <a:noFill/>
          </a:ln>
        </p:spPr>
      </p:pic>
      <p:sp>
        <p:nvSpPr>
          <p:cNvPr id="105" name="Google Shape;105;p23"/>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8" y="48165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7" y="480447"/>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7" y="47548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7" y="4726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8" y="877824"/>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6"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7" y="4761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3911" y="1644233"/>
            <a:ext cx="5392200"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1" y="3737433"/>
            <a:ext cx="5392200"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4352" y="965433"/>
            <a:ext cx="5114700" cy="4926900"/>
          </a:xfrm>
          <a:prstGeom prst="rect">
            <a:avLst/>
          </a:prstGeom>
        </p:spPr>
        <p:txBody>
          <a:bodyPr spcFirstLastPara="1" wrap="square" lIns="121875" tIns="121875" rIns="121875" bIns="121875"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7" y="4761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7" y="4881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3" y="457200"/>
            <a:ext cx="21162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5"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19" y="18820"/>
            <a:ext cx="8501826"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7" y="457200"/>
            <a:ext cx="1222238" cy="914400"/>
          </a:xfrm>
          <a:prstGeom prst="rect">
            <a:avLst/>
          </a:prstGeom>
          <a:noFill/>
          <a:ln>
            <a:noFill/>
          </a:ln>
        </p:spPr>
      </p:pic>
      <p:sp>
        <p:nvSpPr>
          <p:cNvPr id="508" name="Google Shape;508;p92"/>
          <p:cNvSpPr txBox="1">
            <a:spLocks noGrp="1"/>
          </p:cNvSpPr>
          <p:nvPr>
            <p:ph type="subTitle" idx="1"/>
          </p:nvPr>
        </p:nvSpPr>
        <p:spPr>
          <a:xfrm>
            <a:off x="9617150" y="3127275"/>
            <a:ext cx="2116200"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0" y="5988300"/>
            <a:ext cx="2116200"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26" name="Google Shape;526;p9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32" name="Google Shape;532;p96"/>
          <p:cNvPicPr preferRelativeResize="0"/>
          <p:nvPr/>
        </p:nvPicPr>
        <p:blipFill>
          <a:blip r:embed="rId3">
            <a:alphaModFix/>
          </a:blip>
          <a:stretch>
            <a:fillRect/>
          </a:stretch>
        </p:blipFill>
        <p:spPr>
          <a:xfrm>
            <a:off x="455625" y="6267553"/>
            <a:ext cx="685802"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8"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538" name="Google Shape;538;p97"/>
          <p:cNvPicPr preferRelativeResize="0"/>
          <p:nvPr/>
        </p:nvPicPr>
        <p:blipFill>
          <a:blip r:embed="rId2">
            <a:alphaModFix/>
          </a:blip>
          <a:stretch>
            <a:fillRect/>
          </a:stretch>
        </p:blipFill>
        <p:spPr>
          <a:xfrm>
            <a:off x="455625" y="6267553"/>
            <a:ext cx="685802"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9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p15:clr>
            <a:srgbClr val="FA7B17"/>
          </p15:clr>
        </p15:guide>
        <p15:guide id="2" pos="5615">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51" name="Google Shape;551;p9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65" name="Google Shape;565;p10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85" name="Google Shape;585;p10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93" name="Google Shape;593;p10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5"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1"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tiff"/><Relationship Id="rId21"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20" Type="http://schemas.openxmlformats.org/officeDocument/2006/relationships/hyperlink" Target="https://github.com/nutonomy/AVCDL" TargetMode="External"/><Relationship Id="rId1" Type="http://schemas.openxmlformats.org/officeDocument/2006/relationships/slideLayout" Target="../slideLayouts/slideLayout9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13.xml"/><Relationship Id="rId1" Type="http://schemas.openxmlformats.org/officeDocument/2006/relationships/slideLayout" Target="../slideLayouts/slideLayout93.xml"/><Relationship Id="rId6" Type="http://schemas.openxmlformats.org/officeDocument/2006/relationships/hyperlink" Target="https://unece.org/transport/documents/2021/03/standards/un-regulation-no-155-cyber-security-and-cyber-security" TargetMode="External"/><Relationship Id="rId5" Type="http://schemas.openxmlformats.org/officeDocument/2006/relationships/hyperlink" Target="https://www.iso.org/standard/77796.html" TargetMode="External"/><Relationship Id="rId4" Type="http://schemas.openxmlformats.org/officeDocument/2006/relationships/hyperlink" Target="https://www.sae.org/standards/content/iso/sae2143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08" y="1815382"/>
            <a:ext cx="10851007" cy="322723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9600"/>
              <a:buFont typeface="Roboto"/>
              <a:buNone/>
            </a:pPr>
            <a:r>
              <a:rPr lang="en" sz="6600" dirty="0"/>
              <a:t>AVCDL</a:t>
            </a:r>
            <a:br>
              <a:rPr lang="en" sz="6600" dirty="0"/>
            </a:br>
            <a:r>
              <a:rPr lang="en" sz="6600" dirty="0"/>
              <a:t>Supply Chain Overview</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6" y="5270393"/>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1</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2022-12-20</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7"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Senior 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ln>
            <a:solidFill>
              <a:schemeClr val="accent5"/>
            </a:solidFill>
          </a:ln>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ln>
            <a:solidFill>
              <a:schemeClr val="accent5"/>
            </a:solidFill>
          </a:ln>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ln>
            <a:solidFill>
              <a:schemeClr val="accent5"/>
            </a:solidFill>
          </a:ln>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1"/>
          <a:stretch>
            <a:fillRect/>
          </a:stretch>
        </p:blipFill>
        <p:spPr>
          <a:xfrm>
            <a:off x="5180828" y="1084917"/>
            <a:ext cx="1959992" cy="2525861"/>
          </a:xfrm>
          <a:prstGeom prst="rect">
            <a:avLst/>
          </a:prstGeom>
          <a:ln w="12700">
            <a:solidFill>
              <a:schemeClr val="accent5"/>
            </a:solidFill>
          </a:ln>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2"/>
          <a:stretch>
            <a:fillRect/>
          </a:stretch>
        </p:blipFill>
        <p:spPr>
          <a:xfrm>
            <a:off x="5641324" y="1441980"/>
            <a:ext cx="1959992" cy="2534035"/>
          </a:xfrm>
          <a:prstGeom prst="rect">
            <a:avLst/>
          </a:prstGeom>
          <a:ln w="12700">
            <a:solidFill>
              <a:schemeClr val="accent5"/>
            </a:solidFill>
          </a:ln>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3"/>
          <a:stretch>
            <a:fillRect/>
          </a:stretch>
        </p:blipFill>
        <p:spPr>
          <a:xfrm>
            <a:off x="6111294" y="1804764"/>
            <a:ext cx="1977741" cy="2552851"/>
          </a:xfrm>
          <a:prstGeom prst="rect">
            <a:avLst/>
          </a:prstGeom>
          <a:ln w="12700">
            <a:solidFill>
              <a:schemeClr val="accent5"/>
            </a:solidFill>
          </a:ln>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4"/>
          <a:stretch>
            <a:fillRect/>
          </a:stretch>
        </p:blipFill>
        <p:spPr>
          <a:xfrm>
            <a:off x="6581264" y="2258228"/>
            <a:ext cx="1977741" cy="2543266"/>
          </a:xfrm>
          <a:prstGeom prst="rect">
            <a:avLst/>
          </a:prstGeom>
          <a:ln w="12700">
            <a:solidFill>
              <a:schemeClr val="accent5"/>
            </a:solidFill>
          </a:ln>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5"/>
          <a:stretch>
            <a:fillRect/>
          </a:stretch>
        </p:blipFill>
        <p:spPr>
          <a:xfrm>
            <a:off x="6968438" y="2710068"/>
            <a:ext cx="1982704" cy="2552852"/>
          </a:xfrm>
          <a:prstGeom prst="rect">
            <a:avLst/>
          </a:prstGeom>
          <a:ln w="12700">
            <a:solidFill>
              <a:schemeClr val="accent5"/>
            </a:solidFill>
          </a:ln>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6"/>
          <a:stretch>
            <a:fillRect/>
          </a:stretch>
        </p:blipFill>
        <p:spPr>
          <a:xfrm>
            <a:off x="7401805" y="3161908"/>
            <a:ext cx="1979501" cy="2552852"/>
          </a:xfrm>
          <a:prstGeom prst="rect">
            <a:avLst/>
          </a:prstGeom>
          <a:ln w="12700">
            <a:solidFill>
              <a:schemeClr val="accent5"/>
            </a:solidFill>
          </a:ln>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7"/>
          <a:stretch>
            <a:fillRect/>
          </a:stretch>
        </p:blipFill>
        <p:spPr>
          <a:xfrm>
            <a:off x="3446395" y="3077579"/>
            <a:ext cx="1980935" cy="2552851"/>
          </a:xfrm>
          <a:prstGeom prst="rect">
            <a:avLst/>
          </a:prstGeom>
          <a:ln w="12700">
            <a:solidFill>
              <a:schemeClr val="accent5"/>
            </a:solidFill>
          </a:ln>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8"/>
          <a:stretch>
            <a:fillRect/>
          </a:stretch>
        </p:blipFill>
        <p:spPr>
          <a:xfrm>
            <a:off x="3983027" y="3493118"/>
            <a:ext cx="1980935" cy="2550574"/>
          </a:xfrm>
          <a:prstGeom prst="rect">
            <a:avLst/>
          </a:prstGeom>
          <a:ln w="12700">
            <a:solidFill>
              <a:schemeClr val="accent5"/>
            </a:solidFill>
          </a:ln>
        </p:spPr>
      </p:pic>
      <p:pic>
        <p:nvPicPr>
          <p:cNvPr id="22" name="Picture 21" descr="Graphical user interface, text, application, email&#10;&#10;Description automatically generated">
            <a:extLst>
              <a:ext uri="{FF2B5EF4-FFF2-40B4-BE49-F238E27FC236}">
                <a16:creationId xmlns:a16="http://schemas.microsoft.com/office/drawing/2014/main" id="{2A3F9CA4-C2F6-744F-81DE-42B33CA9980A}"/>
              </a:ext>
            </a:extLst>
          </p:cNvPr>
          <p:cNvPicPr>
            <a:picLocks noChangeAspect="1"/>
          </p:cNvPicPr>
          <p:nvPr/>
        </p:nvPicPr>
        <p:blipFill>
          <a:blip r:embed="rId19"/>
          <a:stretch>
            <a:fillRect/>
          </a:stretch>
        </p:blipFill>
        <p:spPr>
          <a:xfrm>
            <a:off x="4455430" y="3910362"/>
            <a:ext cx="1980935" cy="2553774"/>
          </a:xfrm>
          <a:prstGeom prst="rect">
            <a:avLst/>
          </a:prstGeom>
          <a:ln w="12700">
            <a:solidFill>
              <a:schemeClr val="accent5"/>
            </a:solidFill>
          </a:ln>
        </p:spPr>
      </p:pic>
      <p:sp>
        <p:nvSpPr>
          <p:cNvPr id="6" name="Rectangle 5">
            <a:extLst>
              <a:ext uri="{FF2B5EF4-FFF2-40B4-BE49-F238E27FC236}">
                <a16:creationId xmlns:a16="http://schemas.microsoft.com/office/drawing/2014/main" id="{51E38643-DBB1-F54F-8BA9-677E6223EA60}"/>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20"/>
              </a:rPr>
              <a:t>https://github.com/nutonomy/AVCDL</a:t>
            </a:r>
            <a:r>
              <a:rPr lang="en-US" b="1" dirty="0">
                <a:latin typeface="Courier New" panose="02070309020205020404" pitchFamily="49" charset="0"/>
                <a:cs typeface="Courier New" panose="02070309020205020404" pitchFamily="49" charset="0"/>
              </a:rPr>
              <a:t> </a:t>
            </a:r>
          </a:p>
        </p:txBody>
      </p:sp>
      <p:pic>
        <p:nvPicPr>
          <p:cNvPr id="26" name="Picture 25" descr="Graphical user interface, text, application, email&#10;&#10;Description automatically generated">
            <a:extLst>
              <a:ext uri="{FF2B5EF4-FFF2-40B4-BE49-F238E27FC236}">
                <a16:creationId xmlns:a16="http://schemas.microsoft.com/office/drawing/2014/main" id="{6EDE5C5D-DECB-1643-9B25-AAA67CF969D5}"/>
              </a:ext>
            </a:extLst>
          </p:cNvPr>
          <p:cNvPicPr>
            <a:picLocks noChangeAspect="1"/>
          </p:cNvPicPr>
          <p:nvPr/>
        </p:nvPicPr>
        <p:blipFill>
          <a:blip r:embed="rId21"/>
          <a:stretch>
            <a:fillRect/>
          </a:stretch>
        </p:blipFill>
        <p:spPr>
          <a:xfrm>
            <a:off x="455617" y="1084917"/>
            <a:ext cx="1978346" cy="2552774"/>
          </a:xfrm>
          <a:prstGeom prst="rect">
            <a:avLst/>
          </a:prstGeom>
          <a:ln w="12700">
            <a:solidFill>
              <a:schemeClr val="accent5"/>
            </a:solidFill>
          </a:ln>
        </p:spPr>
      </p:pic>
    </p:spTree>
    <p:extLst>
      <p:ext uri="{BB962C8B-B14F-4D97-AF65-F5344CB8AC3E}">
        <p14:creationId xmlns:p14="http://schemas.microsoft.com/office/powerpoint/2010/main" val="273250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GitHub</a:t>
            </a:r>
            <a:endParaRPr dirty="0"/>
          </a:p>
        </p:txBody>
      </p:sp>
      <p:pic>
        <p:nvPicPr>
          <p:cNvPr id="4" name="Picture 3">
            <a:extLst>
              <a:ext uri="{FF2B5EF4-FFF2-40B4-BE49-F238E27FC236}">
                <a16:creationId xmlns:a16="http://schemas.microsoft.com/office/drawing/2014/main" id="{9B98602B-1BC4-904C-BFAC-74CE0F089CBA}"/>
              </a:ext>
            </a:extLst>
          </p:cNvPr>
          <p:cNvPicPr>
            <a:picLocks noChangeAspect="1"/>
          </p:cNvPicPr>
          <p:nvPr/>
        </p:nvPicPr>
        <p:blipFill>
          <a:blip r:embed="rId3"/>
          <a:srcRect/>
          <a:stretch/>
        </p:blipFill>
        <p:spPr>
          <a:xfrm>
            <a:off x="1778323" y="1034903"/>
            <a:ext cx="8632178" cy="5362414"/>
          </a:xfrm>
          <a:prstGeom prst="rect">
            <a:avLst/>
          </a:prstGeom>
        </p:spPr>
      </p:pic>
      <p:sp>
        <p:nvSpPr>
          <p:cNvPr id="2" name="Rectangle 1">
            <a:extLst>
              <a:ext uri="{FF2B5EF4-FFF2-40B4-BE49-F238E27FC236}">
                <a16:creationId xmlns:a16="http://schemas.microsoft.com/office/drawing/2014/main" id="{4038D5AC-F2CE-EEDF-F93C-BC5BEDC13283}"/>
              </a:ext>
            </a:extLst>
          </p:cNvPr>
          <p:cNvSpPr/>
          <p:nvPr/>
        </p:nvSpPr>
        <p:spPr>
          <a:xfrm>
            <a:off x="6476384" y="522828"/>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spTree>
    <p:extLst>
      <p:ext uri="{BB962C8B-B14F-4D97-AF65-F5344CB8AC3E}">
        <p14:creationId xmlns:p14="http://schemas.microsoft.com/office/powerpoint/2010/main" val="347166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Supply Chain Training Path – Next Steps</a:t>
            </a:r>
            <a:endParaRPr dirty="0"/>
          </a:p>
        </p:txBody>
      </p:sp>
      <p:pic>
        <p:nvPicPr>
          <p:cNvPr id="5" name="Picture 4">
            <a:extLst>
              <a:ext uri="{FF2B5EF4-FFF2-40B4-BE49-F238E27FC236}">
                <a16:creationId xmlns:a16="http://schemas.microsoft.com/office/drawing/2014/main" id="{13C70310-CCBA-0F61-671E-FF8123C35EC5}"/>
              </a:ext>
            </a:extLst>
          </p:cNvPr>
          <p:cNvPicPr>
            <a:picLocks noChangeAspect="1"/>
          </p:cNvPicPr>
          <p:nvPr/>
        </p:nvPicPr>
        <p:blipFill>
          <a:blip r:embed="rId3"/>
          <a:stretch>
            <a:fillRect/>
          </a:stretch>
        </p:blipFill>
        <p:spPr>
          <a:xfrm>
            <a:off x="2791220" y="985083"/>
            <a:ext cx="6606384" cy="5121803"/>
          </a:xfrm>
          <a:prstGeom prst="rect">
            <a:avLst/>
          </a:prstGeom>
        </p:spPr>
      </p:pic>
    </p:spTree>
    <p:extLst>
      <p:ext uri="{BB962C8B-B14F-4D97-AF65-F5344CB8AC3E}">
        <p14:creationId xmlns:p14="http://schemas.microsoft.com/office/powerpoint/2010/main" val="277767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591"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References</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6" y="1146448"/>
            <a:ext cx="11277592" cy="44935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Road vehicles – Cybersecurity engineering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Road vehicles – Software update engineering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https://www.iso.org/standard/77796.html</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latin typeface="Roboto" panose="02000000000000000000" pitchFamily="2" charset="0"/>
                <a:ea typeface="Roboto" panose="02000000000000000000" pitchFamily="2" charset="0"/>
              </a:rPr>
              <a:t>UN Regulation No. 156 – Software update and software update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310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Supply Chain Training Path</a:t>
            </a:r>
            <a:endParaRPr dirty="0"/>
          </a:p>
        </p:txBody>
      </p:sp>
      <p:pic>
        <p:nvPicPr>
          <p:cNvPr id="5" name="Picture 4">
            <a:extLst>
              <a:ext uri="{FF2B5EF4-FFF2-40B4-BE49-F238E27FC236}">
                <a16:creationId xmlns:a16="http://schemas.microsoft.com/office/drawing/2014/main" id="{13C70310-CCBA-0F61-671E-FF8123C35EC5}"/>
              </a:ext>
            </a:extLst>
          </p:cNvPr>
          <p:cNvPicPr>
            <a:picLocks noChangeAspect="1"/>
          </p:cNvPicPr>
          <p:nvPr/>
        </p:nvPicPr>
        <p:blipFill>
          <a:blip r:embed="rId3"/>
          <a:stretch>
            <a:fillRect/>
          </a:stretch>
        </p:blipFill>
        <p:spPr>
          <a:xfrm>
            <a:off x="2791220" y="985083"/>
            <a:ext cx="6606384" cy="5121803"/>
          </a:xfrm>
          <a:prstGeom prst="rect">
            <a:avLst/>
          </a:prstGeom>
        </p:spPr>
      </p:pic>
    </p:spTree>
    <p:extLst>
      <p:ext uri="{BB962C8B-B14F-4D97-AF65-F5344CB8AC3E}">
        <p14:creationId xmlns:p14="http://schemas.microsoft.com/office/powerpoint/2010/main" val="196867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Cybersecurity Standards and Regulations Ecosystem</a:t>
            </a:r>
            <a:endParaRPr dirty="0"/>
          </a:p>
        </p:txBody>
      </p:sp>
      <p:sp>
        <p:nvSpPr>
          <p:cNvPr id="4" name="Google Shape;1234;p177">
            <a:extLst>
              <a:ext uri="{FF2B5EF4-FFF2-40B4-BE49-F238E27FC236}">
                <a16:creationId xmlns:a16="http://schemas.microsoft.com/office/drawing/2014/main" id="{42155713-CAA8-DD82-D84F-B4253C39C395}"/>
              </a:ext>
            </a:extLst>
          </p:cNvPr>
          <p:cNvSpPr/>
          <p:nvPr/>
        </p:nvSpPr>
        <p:spPr>
          <a:xfrm>
            <a:off x="1026147" y="3507850"/>
            <a:ext cx="4856400" cy="60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ISO 12207</a:t>
            </a:r>
            <a:br>
              <a:rPr lang="en">
                <a:latin typeface="Roboto"/>
                <a:ea typeface="Roboto"/>
                <a:cs typeface="Roboto"/>
                <a:sym typeface="Roboto"/>
              </a:rPr>
            </a:br>
            <a:r>
              <a:rPr lang="en">
                <a:latin typeface="Roboto"/>
                <a:ea typeface="Roboto"/>
                <a:cs typeface="Roboto"/>
                <a:sym typeface="Roboto"/>
              </a:rPr>
              <a:t>(SDLC - software engineering)</a:t>
            </a:r>
            <a:endParaRPr>
              <a:latin typeface="Roboto"/>
              <a:ea typeface="Roboto"/>
              <a:cs typeface="Roboto"/>
              <a:sym typeface="Roboto"/>
            </a:endParaRPr>
          </a:p>
        </p:txBody>
      </p:sp>
      <p:sp>
        <p:nvSpPr>
          <p:cNvPr id="5" name="Google Shape;1235;p177">
            <a:extLst>
              <a:ext uri="{FF2B5EF4-FFF2-40B4-BE49-F238E27FC236}">
                <a16:creationId xmlns:a16="http://schemas.microsoft.com/office/drawing/2014/main" id="{CF4CD668-63E2-4C24-4456-D488352F7901}"/>
              </a:ext>
            </a:extLst>
          </p:cNvPr>
          <p:cNvSpPr/>
          <p:nvPr/>
        </p:nvSpPr>
        <p:spPr>
          <a:xfrm>
            <a:off x="1022495" y="5778055"/>
            <a:ext cx="907500" cy="270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Standard</a:t>
            </a:r>
            <a:endParaRPr sz="1100">
              <a:latin typeface="Roboto"/>
              <a:ea typeface="Roboto"/>
              <a:cs typeface="Roboto"/>
              <a:sym typeface="Roboto"/>
            </a:endParaRPr>
          </a:p>
        </p:txBody>
      </p:sp>
      <p:sp>
        <p:nvSpPr>
          <p:cNvPr id="7" name="Google Shape;1236;p177">
            <a:extLst>
              <a:ext uri="{FF2B5EF4-FFF2-40B4-BE49-F238E27FC236}">
                <a16:creationId xmlns:a16="http://schemas.microsoft.com/office/drawing/2014/main" id="{9736EC41-7F41-D474-D992-6A219F660C5F}"/>
              </a:ext>
            </a:extLst>
          </p:cNvPr>
          <p:cNvSpPr/>
          <p:nvPr/>
        </p:nvSpPr>
        <p:spPr>
          <a:xfrm>
            <a:off x="1022495" y="2060738"/>
            <a:ext cx="2373082" cy="60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UNECE R155</a:t>
            </a:r>
            <a:br>
              <a:rPr lang="en" dirty="0">
                <a:latin typeface="Roboto"/>
                <a:ea typeface="Roboto"/>
                <a:cs typeface="Roboto"/>
                <a:sym typeface="Roboto"/>
              </a:rPr>
            </a:br>
            <a:r>
              <a:rPr lang="en" dirty="0">
                <a:latin typeface="Roboto"/>
                <a:ea typeface="Roboto"/>
                <a:cs typeface="Roboto"/>
                <a:sym typeface="Roboto"/>
              </a:rPr>
              <a:t>(CSMS)</a:t>
            </a:r>
            <a:endParaRPr dirty="0">
              <a:latin typeface="Roboto"/>
              <a:ea typeface="Roboto"/>
              <a:cs typeface="Roboto"/>
              <a:sym typeface="Roboto"/>
            </a:endParaRPr>
          </a:p>
        </p:txBody>
      </p:sp>
      <p:sp>
        <p:nvSpPr>
          <p:cNvPr id="8" name="Google Shape;1237;p177">
            <a:extLst>
              <a:ext uri="{FF2B5EF4-FFF2-40B4-BE49-F238E27FC236}">
                <a16:creationId xmlns:a16="http://schemas.microsoft.com/office/drawing/2014/main" id="{AA0FDC7B-3512-5C5F-FC77-4BC4946E8919}"/>
              </a:ext>
            </a:extLst>
          </p:cNvPr>
          <p:cNvSpPr/>
          <p:nvPr/>
        </p:nvSpPr>
        <p:spPr>
          <a:xfrm>
            <a:off x="3498765" y="2060738"/>
            <a:ext cx="2380132" cy="60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UNECE R156</a:t>
            </a:r>
            <a:br>
              <a:rPr lang="en" dirty="0">
                <a:latin typeface="Roboto"/>
                <a:ea typeface="Roboto"/>
                <a:cs typeface="Roboto"/>
                <a:sym typeface="Roboto"/>
              </a:rPr>
            </a:br>
            <a:r>
              <a:rPr lang="en" dirty="0">
                <a:latin typeface="Roboto"/>
                <a:ea typeface="Roboto"/>
                <a:cs typeface="Roboto"/>
                <a:sym typeface="Roboto"/>
              </a:rPr>
              <a:t>(SUMS)</a:t>
            </a:r>
            <a:endParaRPr dirty="0">
              <a:latin typeface="Roboto"/>
              <a:ea typeface="Roboto"/>
              <a:cs typeface="Roboto"/>
              <a:sym typeface="Roboto"/>
            </a:endParaRPr>
          </a:p>
        </p:txBody>
      </p:sp>
      <p:sp>
        <p:nvSpPr>
          <p:cNvPr id="9" name="Google Shape;1238;p177">
            <a:extLst>
              <a:ext uri="{FF2B5EF4-FFF2-40B4-BE49-F238E27FC236}">
                <a16:creationId xmlns:a16="http://schemas.microsoft.com/office/drawing/2014/main" id="{9A0A6309-FEA2-47D6-EB0A-EAFDE7B005C2}"/>
              </a:ext>
            </a:extLst>
          </p:cNvPr>
          <p:cNvSpPr/>
          <p:nvPr/>
        </p:nvSpPr>
        <p:spPr>
          <a:xfrm>
            <a:off x="1022496" y="2784288"/>
            <a:ext cx="2373082" cy="60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ISO 21434</a:t>
            </a:r>
            <a:br>
              <a:rPr lang="en" dirty="0">
                <a:latin typeface="Roboto"/>
                <a:ea typeface="Roboto"/>
                <a:cs typeface="Roboto"/>
                <a:sym typeface="Roboto"/>
              </a:rPr>
            </a:br>
            <a:r>
              <a:rPr lang="en" dirty="0">
                <a:latin typeface="Roboto"/>
                <a:ea typeface="Roboto"/>
                <a:cs typeface="Roboto"/>
                <a:sym typeface="Roboto"/>
              </a:rPr>
              <a:t>(Cybersecurity Engineering)</a:t>
            </a:r>
            <a:endParaRPr dirty="0">
              <a:latin typeface="Roboto"/>
              <a:ea typeface="Roboto"/>
              <a:cs typeface="Roboto"/>
              <a:sym typeface="Roboto"/>
            </a:endParaRPr>
          </a:p>
        </p:txBody>
      </p:sp>
      <p:sp>
        <p:nvSpPr>
          <p:cNvPr id="10" name="Google Shape;1239;p177">
            <a:extLst>
              <a:ext uri="{FF2B5EF4-FFF2-40B4-BE49-F238E27FC236}">
                <a16:creationId xmlns:a16="http://schemas.microsoft.com/office/drawing/2014/main" id="{10EE6905-6F72-EFAE-D0FA-53A7BBEB559C}"/>
              </a:ext>
            </a:extLst>
          </p:cNvPr>
          <p:cNvSpPr txBox="1"/>
          <p:nvPr/>
        </p:nvSpPr>
        <p:spPr>
          <a:xfrm>
            <a:off x="6078220" y="2163800"/>
            <a:ext cx="5658944"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management systems on top of the QMS collaborate</a:t>
            </a:r>
            <a:endParaRPr dirty="0">
              <a:latin typeface="Roboto"/>
              <a:ea typeface="Roboto"/>
              <a:cs typeface="Roboto"/>
              <a:sym typeface="Roboto"/>
            </a:endParaRPr>
          </a:p>
        </p:txBody>
      </p:sp>
      <p:sp>
        <p:nvSpPr>
          <p:cNvPr id="11" name="Google Shape;1240;p177">
            <a:extLst>
              <a:ext uri="{FF2B5EF4-FFF2-40B4-BE49-F238E27FC236}">
                <a16:creationId xmlns:a16="http://schemas.microsoft.com/office/drawing/2014/main" id="{44E1AFB4-038D-220B-0B7A-24DE7CE8B9E1}"/>
              </a:ext>
            </a:extLst>
          </p:cNvPr>
          <p:cNvSpPr txBox="1"/>
          <p:nvPr/>
        </p:nvSpPr>
        <p:spPr>
          <a:xfrm>
            <a:off x="6078220" y="2779650"/>
            <a:ext cx="5658944"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ISO 21434 </a:t>
            </a:r>
            <a:r>
              <a:rPr lang="en">
                <a:solidFill>
                  <a:schemeClr val="dk1"/>
                </a:solidFill>
                <a:latin typeface="Roboto"/>
                <a:ea typeface="Roboto"/>
                <a:cs typeface="Roboto"/>
                <a:sym typeface="Roboto"/>
              </a:rPr>
              <a:t>is the technical standard underlying</a:t>
            </a:r>
            <a:r>
              <a:rPr lang="en">
                <a:latin typeface="Roboto"/>
                <a:ea typeface="Roboto"/>
                <a:cs typeface="Roboto"/>
                <a:sym typeface="Roboto"/>
              </a:rPr>
              <a:t> R155</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ISO 24089 is the technical standard underlying R156</a:t>
            </a:r>
            <a:endParaRPr>
              <a:latin typeface="Roboto"/>
              <a:ea typeface="Roboto"/>
              <a:cs typeface="Roboto"/>
              <a:sym typeface="Roboto"/>
            </a:endParaRPr>
          </a:p>
        </p:txBody>
      </p:sp>
      <p:sp>
        <p:nvSpPr>
          <p:cNvPr id="12" name="Google Shape;1241;p177">
            <a:extLst>
              <a:ext uri="{FF2B5EF4-FFF2-40B4-BE49-F238E27FC236}">
                <a16:creationId xmlns:a16="http://schemas.microsoft.com/office/drawing/2014/main" id="{1FED211F-5231-53AB-DB59-EA4FA59B2EB6}"/>
              </a:ext>
            </a:extLst>
          </p:cNvPr>
          <p:cNvSpPr txBox="1"/>
          <p:nvPr/>
        </p:nvSpPr>
        <p:spPr>
          <a:xfrm>
            <a:off x="6078220" y="1360825"/>
            <a:ext cx="565480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superset of R155 and R156, addressing automated driving systems</a:t>
            </a:r>
            <a:endParaRPr dirty="0">
              <a:latin typeface="Roboto"/>
              <a:ea typeface="Roboto"/>
              <a:cs typeface="Roboto"/>
              <a:sym typeface="Roboto"/>
            </a:endParaRPr>
          </a:p>
        </p:txBody>
      </p:sp>
      <p:sp>
        <p:nvSpPr>
          <p:cNvPr id="13" name="Google Shape;1242;p177">
            <a:extLst>
              <a:ext uri="{FF2B5EF4-FFF2-40B4-BE49-F238E27FC236}">
                <a16:creationId xmlns:a16="http://schemas.microsoft.com/office/drawing/2014/main" id="{B5F4A8C4-6C28-E827-9405-6F41F9FD00F1}"/>
              </a:ext>
            </a:extLst>
          </p:cNvPr>
          <p:cNvSpPr txBox="1"/>
          <p:nvPr/>
        </p:nvSpPr>
        <p:spPr>
          <a:xfrm>
            <a:off x="6078221" y="4998400"/>
            <a:ext cx="5658944"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certified QMS is the basis for compliance</a:t>
            </a:r>
            <a:endParaRPr dirty="0">
              <a:latin typeface="Roboto"/>
              <a:ea typeface="Roboto"/>
              <a:cs typeface="Roboto"/>
              <a:sym typeface="Roboto"/>
            </a:endParaRPr>
          </a:p>
        </p:txBody>
      </p:sp>
      <p:sp>
        <p:nvSpPr>
          <p:cNvPr id="14" name="Google Shape;1243;p177">
            <a:extLst>
              <a:ext uri="{FF2B5EF4-FFF2-40B4-BE49-F238E27FC236}">
                <a16:creationId xmlns:a16="http://schemas.microsoft.com/office/drawing/2014/main" id="{C5760F84-EB42-3A43-4A65-E9AEB742F341}"/>
              </a:ext>
            </a:extLst>
          </p:cNvPr>
          <p:cNvSpPr/>
          <p:nvPr/>
        </p:nvSpPr>
        <p:spPr>
          <a:xfrm>
            <a:off x="1929995" y="5778055"/>
            <a:ext cx="907500" cy="270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Regulation</a:t>
            </a:r>
            <a:endParaRPr sz="1100">
              <a:latin typeface="Roboto"/>
              <a:ea typeface="Roboto"/>
              <a:cs typeface="Roboto"/>
              <a:sym typeface="Roboto"/>
            </a:endParaRPr>
          </a:p>
        </p:txBody>
      </p:sp>
      <p:sp>
        <p:nvSpPr>
          <p:cNvPr id="15" name="Google Shape;1244;p177">
            <a:extLst>
              <a:ext uri="{FF2B5EF4-FFF2-40B4-BE49-F238E27FC236}">
                <a16:creationId xmlns:a16="http://schemas.microsoft.com/office/drawing/2014/main" id="{7C8339FC-A795-1A02-2FB2-0802792BD186}"/>
              </a:ext>
            </a:extLst>
          </p:cNvPr>
          <p:cNvSpPr/>
          <p:nvPr/>
        </p:nvSpPr>
        <p:spPr>
          <a:xfrm>
            <a:off x="1022495" y="1335850"/>
            <a:ext cx="4856401" cy="60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UNECE Ares Proposal</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(ADS)</a:t>
            </a:r>
            <a:endParaRPr>
              <a:latin typeface="Roboto"/>
              <a:ea typeface="Roboto"/>
              <a:cs typeface="Roboto"/>
              <a:sym typeface="Roboto"/>
            </a:endParaRPr>
          </a:p>
        </p:txBody>
      </p:sp>
      <p:sp>
        <p:nvSpPr>
          <p:cNvPr id="16" name="Google Shape;1245;p177">
            <a:extLst>
              <a:ext uri="{FF2B5EF4-FFF2-40B4-BE49-F238E27FC236}">
                <a16:creationId xmlns:a16="http://schemas.microsoft.com/office/drawing/2014/main" id="{D497F7CA-C77A-8F4E-85C5-25961DC837DE}"/>
              </a:ext>
            </a:extLst>
          </p:cNvPr>
          <p:cNvSpPr/>
          <p:nvPr/>
        </p:nvSpPr>
        <p:spPr>
          <a:xfrm>
            <a:off x="3498765" y="2784288"/>
            <a:ext cx="2373082" cy="60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ISO 24089</a:t>
            </a:r>
            <a:br>
              <a:rPr lang="en" dirty="0">
                <a:latin typeface="Roboto"/>
                <a:ea typeface="Roboto"/>
                <a:cs typeface="Roboto"/>
                <a:sym typeface="Roboto"/>
              </a:rPr>
            </a:br>
            <a:r>
              <a:rPr lang="en" dirty="0">
                <a:latin typeface="Roboto"/>
                <a:ea typeface="Roboto"/>
                <a:cs typeface="Roboto"/>
                <a:sym typeface="Roboto"/>
              </a:rPr>
              <a:t>(Software Updates)</a:t>
            </a:r>
            <a:endParaRPr dirty="0">
              <a:latin typeface="Roboto"/>
              <a:ea typeface="Roboto"/>
              <a:cs typeface="Roboto"/>
              <a:sym typeface="Roboto"/>
            </a:endParaRPr>
          </a:p>
        </p:txBody>
      </p:sp>
      <p:sp>
        <p:nvSpPr>
          <p:cNvPr id="17" name="Google Shape;1246;p177">
            <a:extLst>
              <a:ext uri="{FF2B5EF4-FFF2-40B4-BE49-F238E27FC236}">
                <a16:creationId xmlns:a16="http://schemas.microsoft.com/office/drawing/2014/main" id="{413DB60B-8547-06C8-68D1-9F607F6C4B66}"/>
              </a:ext>
            </a:extLst>
          </p:cNvPr>
          <p:cNvSpPr/>
          <p:nvPr/>
        </p:nvSpPr>
        <p:spPr>
          <a:xfrm>
            <a:off x="1022497" y="4232075"/>
            <a:ext cx="4856400" cy="60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ISO 15288</a:t>
            </a:r>
            <a:br>
              <a:rPr lang="en">
                <a:latin typeface="Roboto"/>
                <a:ea typeface="Roboto"/>
                <a:cs typeface="Roboto"/>
                <a:sym typeface="Roboto"/>
              </a:rPr>
            </a:br>
            <a:r>
              <a:rPr lang="en">
                <a:latin typeface="Roboto"/>
                <a:ea typeface="Roboto"/>
                <a:cs typeface="Roboto"/>
                <a:sym typeface="Roboto"/>
              </a:rPr>
              <a:t>(SDLC - systems engineering)</a:t>
            </a:r>
            <a:endParaRPr>
              <a:latin typeface="Roboto"/>
              <a:ea typeface="Roboto"/>
              <a:cs typeface="Roboto"/>
              <a:sym typeface="Roboto"/>
            </a:endParaRPr>
          </a:p>
        </p:txBody>
      </p:sp>
      <p:sp>
        <p:nvSpPr>
          <p:cNvPr id="18" name="Google Shape;1247;p177">
            <a:extLst>
              <a:ext uri="{FF2B5EF4-FFF2-40B4-BE49-F238E27FC236}">
                <a16:creationId xmlns:a16="http://schemas.microsoft.com/office/drawing/2014/main" id="{D5C54C45-58E0-BF9C-19B7-A41982CA3638}"/>
              </a:ext>
            </a:extLst>
          </p:cNvPr>
          <p:cNvSpPr/>
          <p:nvPr/>
        </p:nvSpPr>
        <p:spPr>
          <a:xfrm>
            <a:off x="1029997" y="4956300"/>
            <a:ext cx="4856400" cy="60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ISO 9001 / IATF 16949</a:t>
            </a:r>
            <a:br>
              <a:rPr lang="en">
                <a:latin typeface="Roboto"/>
                <a:ea typeface="Roboto"/>
                <a:cs typeface="Roboto"/>
                <a:sym typeface="Roboto"/>
              </a:rPr>
            </a:br>
            <a:r>
              <a:rPr lang="en">
                <a:latin typeface="Roboto"/>
                <a:ea typeface="Roboto"/>
                <a:cs typeface="Roboto"/>
                <a:sym typeface="Roboto"/>
              </a:rPr>
              <a:t>(QMS - engineering)</a:t>
            </a:r>
            <a:endParaRPr>
              <a:latin typeface="Roboto"/>
              <a:ea typeface="Roboto"/>
              <a:cs typeface="Roboto"/>
              <a:sym typeface="Roboto"/>
            </a:endParaRPr>
          </a:p>
        </p:txBody>
      </p:sp>
      <p:sp>
        <p:nvSpPr>
          <p:cNvPr id="19" name="Google Shape;1248;p177">
            <a:extLst>
              <a:ext uri="{FF2B5EF4-FFF2-40B4-BE49-F238E27FC236}">
                <a16:creationId xmlns:a16="http://schemas.microsoft.com/office/drawing/2014/main" id="{11EE27E8-8335-8E77-EF61-7AADE34FEFC6}"/>
              </a:ext>
            </a:extLst>
          </p:cNvPr>
          <p:cNvSpPr txBox="1"/>
          <p:nvPr/>
        </p:nvSpPr>
        <p:spPr>
          <a:xfrm>
            <a:off x="6074495" y="3995375"/>
            <a:ext cx="5658944"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system and software development lifecycles</a:t>
            </a:r>
            <a:endParaRPr dirty="0">
              <a:latin typeface="Roboto"/>
              <a:ea typeface="Roboto"/>
              <a:cs typeface="Roboto"/>
              <a:sym typeface="Roboto"/>
            </a:endParaRPr>
          </a:p>
        </p:txBody>
      </p:sp>
      <p:cxnSp>
        <p:nvCxnSpPr>
          <p:cNvPr id="20" name="Google Shape;1249;p177">
            <a:extLst>
              <a:ext uri="{FF2B5EF4-FFF2-40B4-BE49-F238E27FC236}">
                <a16:creationId xmlns:a16="http://schemas.microsoft.com/office/drawing/2014/main" id="{360BAD52-5737-C2FA-9A29-9BBF12D396C7}"/>
              </a:ext>
            </a:extLst>
          </p:cNvPr>
          <p:cNvCxnSpPr/>
          <p:nvPr/>
        </p:nvCxnSpPr>
        <p:spPr>
          <a:xfrm>
            <a:off x="5978514" y="3560676"/>
            <a:ext cx="0" cy="126960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0559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At a Glance</a:t>
            </a:r>
            <a:endParaRPr dirty="0"/>
          </a:p>
        </p:txBody>
      </p:sp>
      <p:graphicFrame>
        <p:nvGraphicFramePr>
          <p:cNvPr id="2" name="Google Shape;491;p76">
            <a:extLst>
              <a:ext uri="{FF2B5EF4-FFF2-40B4-BE49-F238E27FC236}">
                <a16:creationId xmlns:a16="http://schemas.microsoft.com/office/drawing/2014/main" id="{A5C20499-FB8B-FE85-7022-C3C1173B7264}"/>
              </a:ext>
            </a:extLst>
          </p:cNvPr>
          <p:cNvGraphicFramePr/>
          <p:nvPr>
            <p:extLst>
              <p:ext uri="{D42A27DB-BD31-4B8C-83A1-F6EECF244321}">
                <p14:modId xmlns:p14="http://schemas.microsoft.com/office/powerpoint/2010/main" val="2674473892"/>
              </p:ext>
            </p:extLst>
          </p:nvPr>
        </p:nvGraphicFramePr>
        <p:xfrm>
          <a:off x="993538" y="1760825"/>
          <a:ext cx="9614975" cy="3336340"/>
        </p:xfrm>
        <a:graphic>
          <a:graphicData uri="http://schemas.openxmlformats.org/drawingml/2006/table">
            <a:tbl>
              <a:tblPr>
                <a:noFill/>
              </a:tblPr>
              <a:tblGrid>
                <a:gridCol w="2216600">
                  <a:extLst>
                    <a:ext uri="{9D8B030D-6E8A-4147-A177-3AD203B41FA5}">
                      <a16:colId xmlns:a16="http://schemas.microsoft.com/office/drawing/2014/main" val="20000"/>
                    </a:ext>
                  </a:extLst>
                </a:gridCol>
                <a:gridCol w="4223550">
                  <a:extLst>
                    <a:ext uri="{9D8B030D-6E8A-4147-A177-3AD203B41FA5}">
                      <a16:colId xmlns:a16="http://schemas.microsoft.com/office/drawing/2014/main" val="20001"/>
                    </a:ext>
                  </a:extLst>
                </a:gridCol>
                <a:gridCol w="1538425">
                  <a:extLst>
                    <a:ext uri="{9D8B030D-6E8A-4147-A177-3AD203B41FA5}">
                      <a16:colId xmlns:a16="http://schemas.microsoft.com/office/drawing/2014/main" val="20002"/>
                    </a:ext>
                  </a:extLst>
                </a:gridCol>
                <a:gridCol w="1636400">
                  <a:extLst>
                    <a:ext uri="{9D8B030D-6E8A-4147-A177-3AD203B41FA5}">
                      <a16:colId xmlns:a16="http://schemas.microsoft.com/office/drawing/2014/main" val="20003"/>
                    </a:ext>
                  </a:extLst>
                </a:gridCol>
              </a:tblGrid>
              <a:tr h="448075">
                <a:tc rowSpan="2">
                  <a:txBody>
                    <a:bodyPr/>
                    <a:lstStyle/>
                    <a:p>
                      <a:pPr marL="0" lvl="0" indent="0" algn="r" rtl="0">
                        <a:spcBef>
                          <a:spcPts val="0"/>
                        </a:spcBef>
                        <a:spcAft>
                          <a:spcPts val="0"/>
                        </a:spcAft>
                        <a:buNone/>
                      </a:pPr>
                      <a:r>
                        <a:rPr lang="en" sz="2400" b="1" dirty="0"/>
                        <a:t>Category</a:t>
                      </a:r>
                      <a:endParaRPr sz="2400" b="1" dirty="0"/>
                    </a:p>
                  </a:txBody>
                  <a:tcPr marL="91425" marR="91425" marT="91425" marB="91425"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CFE2F3"/>
                    </a:solidFill>
                  </a:tcPr>
                </a:tc>
                <a:tc rowSpan="2">
                  <a:txBody>
                    <a:bodyPr/>
                    <a:lstStyle/>
                    <a:p>
                      <a:pPr marL="0" lvl="0" indent="0" algn="l" rtl="0">
                        <a:spcBef>
                          <a:spcPts val="0"/>
                        </a:spcBef>
                        <a:spcAft>
                          <a:spcPts val="0"/>
                        </a:spcAft>
                        <a:buNone/>
                      </a:pPr>
                      <a:r>
                        <a:rPr lang="en" sz="2400" b="1" dirty="0"/>
                        <a:t>Description</a:t>
                      </a:r>
                      <a:endParaRPr sz="2400" b="1" dirty="0"/>
                    </a:p>
                  </a:txBody>
                  <a:tcPr marL="91425" marR="91425" marT="91425" marB="91425"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CFE2F3"/>
                    </a:solidFill>
                  </a:tcPr>
                </a:tc>
                <a:tc gridSpan="2">
                  <a:txBody>
                    <a:bodyPr/>
                    <a:lstStyle/>
                    <a:p>
                      <a:pPr marL="0" lvl="0" indent="0" algn="ctr" rtl="0">
                        <a:spcBef>
                          <a:spcPts val="0"/>
                        </a:spcBef>
                        <a:spcAft>
                          <a:spcPts val="0"/>
                        </a:spcAft>
                        <a:buNone/>
                      </a:pPr>
                      <a:r>
                        <a:rPr lang="en" sz="2400" b="1" dirty="0"/>
                        <a:t>Responsibility</a:t>
                      </a:r>
                      <a:endParaRPr sz="2400" b="1" dirty="0"/>
                    </a:p>
                  </a:txBody>
                  <a:tcPr marL="91425" marR="91425" marT="91425" marB="91425">
                    <a:lnL w="9525" cap="flat" cmpd="sng">
                      <a:solidFill>
                        <a:srgbClr val="9E9E9E"/>
                      </a:solidFill>
                      <a:prstDash val="solid"/>
                      <a:round/>
                      <a:headEnd type="none" w="sm" len="sm"/>
                      <a:tailEnd type="none" w="sm" len="sm"/>
                    </a:lnL>
                    <a:solidFill>
                      <a:srgbClr val="CFE2F3"/>
                    </a:solidFill>
                  </a:tcPr>
                </a:tc>
                <a:tc hMerge="1">
                  <a:txBody>
                    <a:bodyPr/>
                    <a:lstStyle/>
                    <a:p>
                      <a:endParaRPr lang="en-US"/>
                    </a:p>
                  </a:txBody>
                  <a:tcPr/>
                </a:tc>
                <a:extLst>
                  <a:ext uri="{0D108BD9-81ED-4DB2-BD59-A6C34878D82A}">
                    <a16:rowId xmlns:a16="http://schemas.microsoft.com/office/drawing/2014/main" val="10000"/>
                  </a:ext>
                </a:extLst>
              </a:tr>
              <a:tr h="441800">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sz="2400" b="1" dirty="0"/>
                        <a:t>OEM</a:t>
                      </a:r>
                      <a:endParaRPr sz="2400" b="1" dirty="0"/>
                    </a:p>
                  </a:txBody>
                  <a:tcPr marL="91425" marR="91425" marT="91425" marB="91425">
                    <a:solidFill>
                      <a:srgbClr val="CFE2F3"/>
                    </a:solidFill>
                  </a:tcPr>
                </a:tc>
                <a:tc>
                  <a:txBody>
                    <a:bodyPr/>
                    <a:lstStyle/>
                    <a:p>
                      <a:pPr marL="0" lvl="0" indent="0" algn="ctr" rtl="0">
                        <a:spcBef>
                          <a:spcPts val="0"/>
                        </a:spcBef>
                        <a:spcAft>
                          <a:spcPts val="0"/>
                        </a:spcAft>
                        <a:buNone/>
                      </a:pPr>
                      <a:r>
                        <a:rPr lang="en" sz="2400" b="1" dirty="0"/>
                        <a:t>Supplier</a:t>
                      </a:r>
                      <a:endParaRPr sz="2400" b="1" dirty="0"/>
                    </a:p>
                  </a:txBody>
                  <a:tcPr marL="91425" marR="91425" marT="91425" marB="91425">
                    <a:solidFill>
                      <a:srgbClr val="CFE2F3"/>
                    </a:solidFill>
                  </a:tcPr>
                </a:tc>
                <a:extLst>
                  <a:ext uri="{0D108BD9-81ED-4DB2-BD59-A6C34878D82A}">
                    <a16:rowId xmlns:a16="http://schemas.microsoft.com/office/drawing/2014/main" val="10001"/>
                  </a:ext>
                </a:extLst>
              </a:tr>
              <a:tr h="570950">
                <a:tc>
                  <a:txBody>
                    <a:bodyPr/>
                    <a:lstStyle/>
                    <a:p>
                      <a:pPr marL="0" lvl="0" indent="0" algn="r" rtl="0">
                        <a:spcBef>
                          <a:spcPts val="0"/>
                        </a:spcBef>
                        <a:spcAft>
                          <a:spcPts val="0"/>
                        </a:spcAft>
                        <a:buNone/>
                      </a:pPr>
                      <a:r>
                        <a:rPr lang="en" sz="2400" dirty="0">
                          <a:solidFill>
                            <a:schemeClr val="dk1"/>
                          </a:solidFill>
                        </a:rPr>
                        <a:t>General</a:t>
                      </a:r>
                      <a:endParaRPr sz="2400" dirty="0"/>
                    </a:p>
                  </a:txBody>
                  <a:tcPr marL="91425" marR="91425" marT="91425" marB="91425" anchor="ctr"/>
                </a:tc>
                <a:tc>
                  <a:txBody>
                    <a:bodyPr/>
                    <a:lstStyle/>
                    <a:p>
                      <a:pPr marL="0" lvl="0" indent="0" algn="l" rtl="0">
                        <a:spcBef>
                          <a:spcPts val="0"/>
                        </a:spcBef>
                        <a:spcAft>
                          <a:spcPts val="0"/>
                        </a:spcAft>
                        <a:buNone/>
                      </a:pPr>
                      <a:r>
                        <a:rPr lang="en" sz="2400" dirty="0"/>
                        <a:t>UNECE regulation boilerplate</a:t>
                      </a:r>
                      <a:endParaRPr sz="2400" dirty="0"/>
                    </a:p>
                  </a:txBody>
                  <a:tcPr marL="91425" marR="91425" marT="91425" marB="91425" anchor="ctr"/>
                </a:tc>
                <a:tc rowSpan="4">
                  <a:txBody>
                    <a:bodyPr/>
                    <a:lstStyle/>
                    <a:p>
                      <a:pPr marL="0" lvl="0" indent="0" algn="ctr" rtl="0">
                        <a:spcBef>
                          <a:spcPts val="0"/>
                        </a:spcBef>
                        <a:spcAft>
                          <a:spcPts val="0"/>
                        </a:spcAft>
                        <a:buNone/>
                      </a:pPr>
                      <a:r>
                        <a:rPr lang="en" sz="2400" dirty="0"/>
                        <a:t>Owner</a:t>
                      </a:r>
                      <a:endParaRPr sz="2400" dirty="0"/>
                    </a:p>
                  </a:txBody>
                  <a:tcPr marL="91425" marR="91425" marT="91425" marB="91425" anchor="ctr"/>
                </a:tc>
                <a:tc>
                  <a:txBody>
                    <a:bodyPr/>
                    <a:lstStyle/>
                    <a:p>
                      <a:pPr marL="0" lvl="0" indent="0" algn="ctr" rtl="0">
                        <a:spcBef>
                          <a:spcPts val="0"/>
                        </a:spcBef>
                        <a:spcAft>
                          <a:spcPts val="0"/>
                        </a:spcAft>
                        <a:buNone/>
                      </a:pPr>
                      <a:r>
                        <a:rPr lang="en" sz="2400" dirty="0"/>
                        <a:t>N/A</a:t>
                      </a:r>
                      <a:endParaRPr sz="2400" dirty="0"/>
                    </a:p>
                  </a:txBody>
                  <a:tcPr marL="91425" marR="91425" marT="91425" marB="91425">
                    <a:solidFill>
                      <a:srgbClr val="F2F2F2"/>
                    </a:solidFill>
                  </a:tcPr>
                </a:tc>
                <a:extLst>
                  <a:ext uri="{0D108BD9-81ED-4DB2-BD59-A6C34878D82A}">
                    <a16:rowId xmlns:a16="http://schemas.microsoft.com/office/drawing/2014/main" val="10002"/>
                  </a:ext>
                </a:extLst>
              </a:tr>
              <a:tr h="342550">
                <a:tc>
                  <a:txBody>
                    <a:bodyPr/>
                    <a:lstStyle/>
                    <a:p>
                      <a:pPr marL="0" lvl="0" indent="0" algn="r" rtl="0">
                        <a:spcBef>
                          <a:spcPts val="0"/>
                        </a:spcBef>
                        <a:spcAft>
                          <a:spcPts val="0"/>
                        </a:spcAft>
                        <a:buNone/>
                      </a:pPr>
                      <a:r>
                        <a:rPr lang="en" sz="2400" dirty="0">
                          <a:solidFill>
                            <a:schemeClr val="dk1"/>
                          </a:solidFill>
                        </a:rPr>
                        <a:t>CSMS </a:t>
                      </a:r>
                      <a:r>
                        <a:rPr lang="en" sz="2400" dirty="0">
                          <a:solidFill>
                            <a:srgbClr val="0000FF"/>
                          </a:solidFill>
                        </a:rPr>
                        <a:t>*</a:t>
                      </a:r>
                      <a:endParaRPr sz="2400" dirty="0">
                        <a:solidFill>
                          <a:srgbClr val="0000FF"/>
                        </a:solidFill>
                      </a:endParaRPr>
                    </a:p>
                  </a:txBody>
                  <a:tcPr marL="91425" marR="91425" marT="91425" marB="91425" anchor="ctr"/>
                </a:tc>
                <a:tc>
                  <a:txBody>
                    <a:bodyPr/>
                    <a:lstStyle/>
                    <a:p>
                      <a:pPr marL="0" lvl="0" indent="0" algn="l" rtl="0">
                        <a:spcBef>
                          <a:spcPts val="0"/>
                        </a:spcBef>
                        <a:spcAft>
                          <a:spcPts val="0"/>
                        </a:spcAft>
                        <a:buNone/>
                      </a:pPr>
                      <a:r>
                        <a:rPr lang="en" sz="2400" dirty="0"/>
                        <a:t>Product creation processes</a:t>
                      </a:r>
                      <a:endParaRPr sz="2400" dirty="0"/>
                    </a:p>
                  </a:txBody>
                  <a:tcPr marL="91425" marR="91425" marT="91425" marB="91425" anchor="ctr"/>
                </a:tc>
                <a:tc vMerge="1">
                  <a:txBody>
                    <a:bodyPr/>
                    <a:lstStyle/>
                    <a:p>
                      <a:endParaRPr lang="en-US"/>
                    </a:p>
                  </a:txBody>
                  <a:tcPr/>
                </a:tc>
                <a:tc rowSpan="3">
                  <a:txBody>
                    <a:bodyPr/>
                    <a:lstStyle/>
                    <a:p>
                      <a:pPr marL="0" lvl="0" indent="0" algn="ctr" rtl="0">
                        <a:spcBef>
                          <a:spcPts val="0"/>
                        </a:spcBef>
                        <a:spcAft>
                          <a:spcPts val="0"/>
                        </a:spcAft>
                        <a:buNone/>
                      </a:pPr>
                      <a:r>
                        <a:rPr lang="en" sz="2400" dirty="0">
                          <a:solidFill>
                            <a:schemeClr val="dk1"/>
                          </a:solidFill>
                        </a:rPr>
                        <a:t>Support</a:t>
                      </a:r>
                      <a:endParaRPr sz="2400" dirty="0"/>
                    </a:p>
                  </a:txBody>
                  <a:tcPr marL="91425" marR="91425" marT="91425" marB="91425" anchor="ctr"/>
                </a:tc>
                <a:extLst>
                  <a:ext uri="{0D108BD9-81ED-4DB2-BD59-A6C34878D82A}">
                    <a16:rowId xmlns:a16="http://schemas.microsoft.com/office/drawing/2014/main" val="10003"/>
                  </a:ext>
                </a:extLst>
              </a:tr>
              <a:tr h="570950">
                <a:tc>
                  <a:txBody>
                    <a:bodyPr/>
                    <a:lstStyle/>
                    <a:p>
                      <a:pPr marL="0" lvl="0" indent="0" algn="r" rtl="0">
                        <a:spcBef>
                          <a:spcPts val="0"/>
                        </a:spcBef>
                        <a:spcAft>
                          <a:spcPts val="0"/>
                        </a:spcAft>
                        <a:buNone/>
                      </a:pPr>
                      <a:r>
                        <a:rPr lang="en" sz="2400" dirty="0">
                          <a:solidFill>
                            <a:schemeClr val="dk1"/>
                          </a:solidFill>
                        </a:rPr>
                        <a:t>Vehicle Type</a:t>
                      </a:r>
                      <a:endParaRPr sz="2400" dirty="0"/>
                    </a:p>
                  </a:txBody>
                  <a:tcPr marL="91425" marR="91425" marT="91425" marB="91425" anchor="ctr"/>
                </a:tc>
                <a:tc>
                  <a:txBody>
                    <a:bodyPr/>
                    <a:lstStyle/>
                    <a:p>
                      <a:pPr marL="0" lvl="0" indent="0" algn="l" rtl="0">
                        <a:spcBef>
                          <a:spcPts val="0"/>
                        </a:spcBef>
                        <a:spcAft>
                          <a:spcPts val="0"/>
                        </a:spcAft>
                        <a:buNone/>
                      </a:pPr>
                      <a:r>
                        <a:rPr lang="en" sz="2400" dirty="0"/>
                        <a:t>Product operation processes</a:t>
                      </a:r>
                      <a:endParaRPr sz="2400" dirty="0"/>
                    </a:p>
                  </a:txBody>
                  <a:tcPr marL="91425" marR="91425" marT="91425" marB="91425"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42550">
                <a:tc>
                  <a:txBody>
                    <a:bodyPr/>
                    <a:lstStyle/>
                    <a:p>
                      <a:pPr marL="0" lvl="0" indent="0" algn="r" rtl="0">
                        <a:spcBef>
                          <a:spcPts val="0"/>
                        </a:spcBef>
                        <a:spcAft>
                          <a:spcPts val="0"/>
                        </a:spcAft>
                        <a:buNone/>
                      </a:pPr>
                      <a:r>
                        <a:rPr lang="en" sz="2400" dirty="0">
                          <a:solidFill>
                            <a:schemeClr val="dk1"/>
                          </a:solidFill>
                        </a:rPr>
                        <a:t>Reporting</a:t>
                      </a:r>
                      <a:endParaRPr sz="2400" dirty="0"/>
                    </a:p>
                  </a:txBody>
                  <a:tcPr marL="91425" marR="91425" marT="91425" marB="91425" anchor="ctr"/>
                </a:tc>
                <a:tc>
                  <a:txBody>
                    <a:bodyPr/>
                    <a:lstStyle/>
                    <a:p>
                      <a:pPr marL="0" lvl="0" indent="0" algn="l" rtl="0">
                        <a:spcBef>
                          <a:spcPts val="0"/>
                        </a:spcBef>
                        <a:spcAft>
                          <a:spcPts val="0"/>
                        </a:spcAft>
                        <a:buNone/>
                      </a:pPr>
                      <a:r>
                        <a:rPr lang="en" sz="2400" dirty="0"/>
                        <a:t>Product issue processes</a:t>
                      </a:r>
                      <a:endParaRPr sz="2400" dirty="0"/>
                    </a:p>
                  </a:txBody>
                  <a:tcPr marL="91425" marR="91425" marT="91425" marB="91425"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sp>
        <p:nvSpPr>
          <p:cNvPr id="3" name="Google Shape;492;p76">
            <a:extLst>
              <a:ext uri="{FF2B5EF4-FFF2-40B4-BE49-F238E27FC236}">
                <a16:creationId xmlns:a16="http://schemas.microsoft.com/office/drawing/2014/main" id="{297D4628-4A9D-7F7E-5F55-27504F4FE84F}"/>
              </a:ext>
            </a:extLst>
          </p:cNvPr>
          <p:cNvSpPr txBox="1"/>
          <p:nvPr/>
        </p:nvSpPr>
        <p:spPr>
          <a:xfrm>
            <a:off x="3561070" y="5997117"/>
            <a:ext cx="32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0000FF"/>
                </a:solidFill>
                <a:latin typeface="Roboto"/>
                <a:ea typeface="Roboto"/>
                <a:cs typeface="Roboto"/>
                <a:sym typeface="Roboto"/>
              </a:rPr>
              <a:t>*</a:t>
            </a:r>
            <a:r>
              <a:rPr lang="en" dirty="0">
                <a:latin typeface="Roboto"/>
                <a:ea typeface="Roboto"/>
                <a:cs typeface="Roboto"/>
                <a:sym typeface="Roboto"/>
              </a:rPr>
              <a:t> CyberSecurity Management System</a:t>
            </a:r>
            <a:endParaRPr dirty="0">
              <a:latin typeface="Roboto"/>
              <a:ea typeface="Roboto"/>
              <a:cs typeface="Roboto"/>
              <a:sym typeface="Roboto"/>
            </a:endParaRPr>
          </a:p>
        </p:txBody>
      </p:sp>
    </p:spTree>
    <p:extLst>
      <p:ext uri="{BB962C8B-B14F-4D97-AF65-F5344CB8AC3E}">
        <p14:creationId xmlns:p14="http://schemas.microsoft.com/office/powerpoint/2010/main" val="5075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Supply Chain Scope</a:t>
            </a:r>
            <a:endParaRPr dirty="0"/>
          </a:p>
        </p:txBody>
      </p:sp>
      <p:sp>
        <p:nvSpPr>
          <p:cNvPr id="4" name="Google Shape;500;p77">
            <a:extLst>
              <a:ext uri="{FF2B5EF4-FFF2-40B4-BE49-F238E27FC236}">
                <a16:creationId xmlns:a16="http://schemas.microsoft.com/office/drawing/2014/main" id="{A5CBD3FE-8619-2CBF-949D-125F4C782B3F}"/>
              </a:ext>
            </a:extLst>
          </p:cNvPr>
          <p:cNvSpPr/>
          <p:nvPr/>
        </p:nvSpPr>
        <p:spPr>
          <a:xfrm>
            <a:off x="2861481" y="2627817"/>
            <a:ext cx="1862100" cy="552300"/>
          </a:xfrm>
          <a:prstGeom prst="rect">
            <a:avLst/>
          </a:prstGeom>
          <a:noFill/>
          <a:ln w="9525"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OEM</a:t>
            </a:r>
            <a:endParaRPr/>
          </a:p>
        </p:txBody>
      </p:sp>
      <p:sp>
        <p:nvSpPr>
          <p:cNvPr id="5" name="Google Shape;501;p77">
            <a:extLst>
              <a:ext uri="{FF2B5EF4-FFF2-40B4-BE49-F238E27FC236}">
                <a16:creationId xmlns:a16="http://schemas.microsoft.com/office/drawing/2014/main" id="{633012AC-9555-9E16-A86A-C88D652D7FB9}"/>
              </a:ext>
            </a:extLst>
          </p:cNvPr>
          <p:cNvSpPr/>
          <p:nvPr/>
        </p:nvSpPr>
        <p:spPr>
          <a:xfrm>
            <a:off x="2861481" y="3697854"/>
            <a:ext cx="1862100" cy="552300"/>
          </a:xfrm>
          <a:prstGeom prst="rect">
            <a:avLst/>
          </a:prstGeom>
          <a:noFill/>
          <a:ln w="9525"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Tier 1</a:t>
            </a:r>
            <a:endParaRPr/>
          </a:p>
        </p:txBody>
      </p:sp>
      <p:sp>
        <p:nvSpPr>
          <p:cNvPr id="6" name="Google Shape;502;p77">
            <a:extLst>
              <a:ext uri="{FF2B5EF4-FFF2-40B4-BE49-F238E27FC236}">
                <a16:creationId xmlns:a16="http://schemas.microsoft.com/office/drawing/2014/main" id="{E28247BE-E2CB-A110-98CA-8489A30663FD}"/>
              </a:ext>
            </a:extLst>
          </p:cNvPr>
          <p:cNvSpPr/>
          <p:nvPr/>
        </p:nvSpPr>
        <p:spPr>
          <a:xfrm>
            <a:off x="2861481" y="4767891"/>
            <a:ext cx="1862100" cy="552300"/>
          </a:xfrm>
          <a:prstGeom prst="rect">
            <a:avLst/>
          </a:prstGeom>
          <a:noFill/>
          <a:ln w="9525"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Tier 2</a:t>
            </a:r>
            <a:endParaRPr/>
          </a:p>
        </p:txBody>
      </p:sp>
      <p:sp>
        <p:nvSpPr>
          <p:cNvPr id="7" name="Google Shape;503;p77">
            <a:extLst>
              <a:ext uri="{FF2B5EF4-FFF2-40B4-BE49-F238E27FC236}">
                <a16:creationId xmlns:a16="http://schemas.microsoft.com/office/drawing/2014/main" id="{8B9E8690-4FBB-807A-8955-211BB1F35D11}"/>
              </a:ext>
            </a:extLst>
          </p:cNvPr>
          <p:cNvSpPr/>
          <p:nvPr/>
        </p:nvSpPr>
        <p:spPr>
          <a:xfrm>
            <a:off x="2861481" y="1557780"/>
            <a:ext cx="1862100" cy="552300"/>
          </a:xfrm>
          <a:prstGeom prst="rect">
            <a:avLst/>
          </a:prstGeom>
          <a:noFill/>
          <a:ln w="9525"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Approval Authority</a:t>
            </a:r>
            <a:endParaRPr dirty="0"/>
          </a:p>
        </p:txBody>
      </p:sp>
      <p:cxnSp>
        <p:nvCxnSpPr>
          <p:cNvPr id="8" name="Google Shape;504;p77">
            <a:extLst>
              <a:ext uri="{FF2B5EF4-FFF2-40B4-BE49-F238E27FC236}">
                <a16:creationId xmlns:a16="http://schemas.microsoft.com/office/drawing/2014/main" id="{0267325F-88F7-6B5A-80F0-E50C0D8226D9}"/>
              </a:ext>
            </a:extLst>
          </p:cNvPr>
          <p:cNvCxnSpPr/>
          <p:nvPr/>
        </p:nvCxnSpPr>
        <p:spPr>
          <a:xfrm>
            <a:off x="3430532" y="3181231"/>
            <a:ext cx="0" cy="524100"/>
          </a:xfrm>
          <a:prstGeom prst="straightConnector1">
            <a:avLst/>
          </a:prstGeom>
          <a:noFill/>
          <a:ln w="38100" cap="flat" cmpd="sng">
            <a:solidFill>
              <a:srgbClr val="0A2972"/>
            </a:solidFill>
            <a:prstDash val="solid"/>
            <a:round/>
            <a:headEnd type="none" w="med" len="med"/>
            <a:tailEnd type="stealth" w="med" len="med"/>
          </a:ln>
        </p:spPr>
      </p:cxnSp>
      <p:cxnSp>
        <p:nvCxnSpPr>
          <p:cNvPr id="9" name="Google Shape;505;p77">
            <a:extLst>
              <a:ext uri="{FF2B5EF4-FFF2-40B4-BE49-F238E27FC236}">
                <a16:creationId xmlns:a16="http://schemas.microsoft.com/office/drawing/2014/main" id="{24E5484F-08EB-0B55-42BB-62671CED030A}"/>
              </a:ext>
            </a:extLst>
          </p:cNvPr>
          <p:cNvCxnSpPr/>
          <p:nvPr/>
        </p:nvCxnSpPr>
        <p:spPr>
          <a:xfrm>
            <a:off x="3430532" y="4251268"/>
            <a:ext cx="0" cy="524100"/>
          </a:xfrm>
          <a:prstGeom prst="straightConnector1">
            <a:avLst/>
          </a:prstGeom>
          <a:noFill/>
          <a:ln w="38100" cap="flat" cmpd="sng">
            <a:solidFill>
              <a:srgbClr val="0A2972"/>
            </a:solidFill>
            <a:prstDash val="solid"/>
            <a:round/>
            <a:headEnd type="none" w="med" len="med"/>
            <a:tailEnd type="stealth" w="med" len="med"/>
          </a:ln>
        </p:spPr>
      </p:cxnSp>
      <p:cxnSp>
        <p:nvCxnSpPr>
          <p:cNvPr id="10" name="Google Shape;506;p77">
            <a:extLst>
              <a:ext uri="{FF2B5EF4-FFF2-40B4-BE49-F238E27FC236}">
                <a16:creationId xmlns:a16="http://schemas.microsoft.com/office/drawing/2014/main" id="{7064A692-2D80-35E0-53B6-2F06FC5CE174}"/>
              </a:ext>
            </a:extLst>
          </p:cNvPr>
          <p:cNvCxnSpPr/>
          <p:nvPr/>
        </p:nvCxnSpPr>
        <p:spPr>
          <a:xfrm rot="10800000">
            <a:off x="3792314" y="3181197"/>
            <a:ext cx="0" cy="524100"/>
          </a:xfrm>
          <a:prstGeom prst="straightConnector1">
            <a:avLst/>
          </a:prstGeom>
          <a:noFill/>
          <a:ln w="38100" cap="flat" cmpd="sng">
            <a:solidFill>
              <a:srgbClr val="5B48F6"/>
            </a:solidFill>
            <a:prstDash val="dot"/>
            <a:round/>
            <a:headEnd type="none" w="med" len="med"/>
            <a:tailEnd type="stealth" w="med" len="med"/>
          </a:ln>
        </p:spPr>
      </p:cxnSp>
      <p:cxnSp>
        <p:nvCxnSpPr>
          <p:cNvPr id="11" name="Google Shape;507;p77">
            <a:extLst>
              <a:ext uri="{FF2B5EF4-FFF2-40B4-BE49-F238E27FC236}">
                <a16:creationId xmlns:a16="http://schemas.microsoft.com/office/drawing/2014/main" id="{DEC90F41-EEB1-B533-2C08-1F36BD9F8AD7}"/>
              </a:ext>
            </a:extLst>
          </p:cNvPr>
          <p:cNvCxnSpPr/>
          <p:nvPr/>
        </p:nvCxnSpPr>
        <p:spPr>
          <a:xfrm rot="10800000">
            <a:off x="3792314" y="2111160"/>
            <a:ext cx="0" cy="524100"/>
          </a:xfrm>
          <a:prstGeom prst="straightConnector1">
            <a:avLst/>
          </a:prstGeom>
          <a:noFill/>
          <a:ln w="38100" cap="flat" cmpd="sng">
            <a:solidFill>
              <a:srgbClr val="5B48F6"/>
            </a:solidFill>
            <a:prstDash val="dot"/>
            <a:round/>
            <a:headEnd type="none" w="med" len="med"/>
            <a:tailEnd type="stealth" w="med" len="med"/>
          </a:ln>
        </p:spPr>
      </p:cxnSp>
      <p:cxnSp>
        <p:nvCxnSpPr>
          <p:cNvPr id="12" name="Google Shape;508;p77">
            <a:extLst>
              <a:ext uri="{FF2B5EF4-FFF2-40B4-BE49-F238E27FC236}">
                <a16:creationId xmlns:a16="http://schemas.microsoft.com/office/drawing/2014/main" id="{B3288A91-4AF4-3FC2-0224-AC1855C496AE}"/>
              </a:ext>
            </a:extLst>
          </p:cNvPr>
          <p:cNvCxnSpPr/>
          <p:nvPr/>
        </p:nvCxnSpPr>
        <p:spPr>
          <a:xfrm rot="10800000">
            <a:off x="3792314" y="4251234"/>
            <a:ext cx="0" cy="524100"/>
          </a:xfrm>
          <a:prstGeom prst="straightConnector1">
            <a:avLst/>
          </a:prstGeom>
          <a:noFill/>
          <a:ln w="38100" cap="flat" cmpd="sng">
            <a:solidFill>
              <a:srgbClr val="5B48F6"/>
            </a:solidFill>
            <a:prstDash val="dot"/>
            <a:round/>
            <a:headEnd type="none" w="med" len="med"/>
            <a:tailEnd type="stealth" w="med" len="med"/>
          </a:ln>
        </p:spPr>
      </p:cxnSp>
      <p:cxnSp>
        <p:nvCxnSpPr>
          <p:cNvPr id="13" name="Google Shape;509;p77">
            <a:extLst>
              <a:ext uri="{FF2B5EF4-FFF2-40B4-BE49-F238E27FC236}">
                <a16:creationId xmlns:a16="http://schemas.microsoft.com/office/drawing/2014/main" id="{A7395F13-EE7C-40EA-1823-3313809D7A1E}"/>
              </a:ext>
            </a:extLst>
          </p:cNvPr>
          <p:cNvCxnSpPr/>
          <p:nvPr/>
        </p:nvCxnSpPr>
        <p:spPr>
          <a:xfrm>
            <a:off x="4170572" y="2111194"/>
            <a:ext cx="0" cy="524100"/>
          </a:xfrm>
          <a:prstGeom prst="straightConnector1">
            <a:avLst/>
          </a:prstGeom>
          <a:noFill/>
          <a:ln w="38100" cap="flat" cmpd="sng">
            <a:solidFill>
              <a:srgbClr val="6AA84F"/>
            </a:solidFill>
            <a:prstDash val="dash"/>
            <a:round/>
            <a:headEnd type="none" w="med" len="med"/>
            <a:tailEnd type="stealth" w="med" len="med"/>
          </a:ln>
        </p:spPr>
      </p:cxnSp>
      <p:grpSp>
        <p:nvGrpSpPr>
          <p:cNvPr id="29" name="Group 28">
            <a:extLst>
              <a:ext uri="{FF2B5EF4-FFF2-40B4-BE49-F238E27FC236}">
                <a16:creationId xmlns:a16="http://schemas.microsoft.com/office/drawing/2014/main" id="{F6D76D2D-BA61-F90B-3218-A31400F1464A}"/>
              </a:ext>
            </a:extLst>
          </p:cNvPr>
          <p:cNvGrpSpPr/>
          <p:nvPr/>
        </p:nvGrpSpPr>
        <p:grpSpPr>
          <a:xfrm>
            <a:off x="3329777" y="5998672"/>
            <a:ext cx="5529269" cy="630728"/>
            <a:chOff x="2329543" y="5998672"/>
            <a:chExt cx="5529269" cy="630728"/>
          </a:xfrm>
        </p:grpSpPr>
        <p:sp>
          <p:nvSpPr>
            <p:cNvPr id="15" name="Google Shape;497;p77">
              <a:extLst>
                <a:ext uri="{FF2B5EF4-FFF2-40B4-BE49-F238E27FC236}">
                  <a16:creationId xmlns:a16="http://schemas.microsoft.com/office/drawing/2014/main" id="{A87F74BE-0264-3AD2-8402-098E3F8FA45D}"/>
                </a:ext>
              </a:extLst>
            </p:cNvPr>
            <p:cNvSpPr/>
            <p:nvPr/>
          </p:nvSpPr>
          <p:spPr>
            <a:xfrm>
              <a:off x="2329543" y="5998672"/>
              <a:ext cx="5529268" cy="630728"/>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511;p77">
              <a:extLst>
                <a:ext uri="{FF2B5EF4-FFF2-40B4-BE49-F238E27FC236}">
                  <a16:creationId xmlns:a16="http://schemas.microsoft.com/office/drawing/2014/main" id="{AA1D31EF-AADA-4060-C2C3-75524972D11B}"/>
                </a:ext>
              </a:extLst>
            </p:cNvPr>
            <p:cNvCxnSpPr/>
            <p:nvPr/>
          </p:nvCxnSpPr>
          <p:spPr>
            <a:xfrm rot="10800000">
              <a:off x="6320912" y="6078064"/>
              <a:ext cx="0" cy="453000"/>
            </a:xfrm>
            <a:prstGeom prst="straightConnector1">
              <a:avLst/>
            </a:prstGeom>
            <a:noFill/>
            <a:ln w="38100" cap="flat" cmpd="sng">
              <a:solidFill>
                <a:srgbClr val="6AA84F"/>
              </a:solidFill>
              <a:prstDash val="lgDash"/>
              <a:round/>
              <a:headEnd type="none" w="med" len="med"/>
              <a:tailEnd type="triangle" w="med" len="med"/>
            </a:ln>
          </p:spPr>
        </p:cxnSp>
        <p:sp>
          <p:nvSpPr>
            <p:cNvPr id="18" name="Google Shape;512;p77">
              <a:extLst>
                <a:ext uri="{FF2B5EF4-FFF2-40B4-BE49-F238E27FC236}">
                  <a16:creationId xmlns:a16="http://schemas.microsoft.com/office/drawing/2014/main" id="{2C06A9EA-47CC-F031-C53E-D5BB80FBEA11}"/>
                </a:ext>
              </a:extLst>
            </p:cNvPr>
            <p:cNvSpPr txBox="1"/>
            <p:nvPr/>
          </p:nvSpPr>
          <p:spPr>
            <a:xfrm>
              <a:off x="6550812" y="6104457"/>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Approval</a:t>
              </a:r>
              <a:endParaRPr dirty="0">
                <a:latin typeface="Roboto"/>
                <a:ea typeface="Roboto"/>
                <a:cs typeface="Roboto"/>
                <a:sym typeface="Roboto"/>
              </a:endParaRPr>
            </a:p>
          </p:txBody>
        </p:sp>
        <p:cxnSp>
          <p:nvCxnSpPr>
            <p:cNvPr id="20" name="Google Shape;514;p77">
              <a:extLst>
                <a:ext uri="{FF2B5EF4-FFF2-40B4-BE49-F238E27FC236}">
                  <a16:creationId xmlns:a16="http://schemas.microsoft.com/office/drawing/2014/main" id="{E37DF7E0-3FA9-F9AB-5CB0-306C001AD4A0}"/>
                </a:ext>
              </a:extLst>
            </p:cNvPr>
            <p:cNvCxnSpPr/>
            <p:nvPr/>
          </p:nvCxnSpPr>
          <p:spPr>
            <a:xfrm rot="10800000">
              <a:off x="4427287" y="6078045"/>
              <a:ext cx="0" cy="453000"/>
            </a:xfrm>
            <a:prstGeom prst="straightConnector1">
              <a:avLst/>
            </a:prstGeom>
            <a:noFill/>
            <a:ln w="38100" cap="flat" cmpd="sng">
              <a:solidFill>
                <a:srgbClr val="5B48F6"/>
              </a:solidFill>
              <a:prstDash val="dot"/>
              <a:round/>
              <a:headEnd type="none" w="med" len="med"/>
              <a:tailEnd type="triangle" w="med" len="med"/>
            </a:ln>
          </p:spPr>
        </p:cxnSp>
        <p:sp>
          <p:nvSpPr>
            <p:cNvPr id="21" name="Google Shape;515;p77">
              <a:extLst>
                <a:ext uri="{FF2B5EF4-FFF2-40B4-BE49-F238E27FC236}">
                  <a16:creationId xmlns:a16="http://schemas.microsoft.com/office/drawing/2014/main" id="{175C207B-D46A-448E-4B69-F2B666353C23}"/>
                </a:ext>
              </a:extLst>
            </p:cNvPr>
            <p:cNvSpPr txBox="1"/>
            <p:nvPr/>
          </p:nvSpPr>
          <p:spPr>
            <a:xfrm>
              <a:off x="4657187" y="6104448"/>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Evidence</a:t>
              </a:r>
              <a:endParaRPr>
                <a:latin typeface="Roboto"/>
                <a:ea typeface="Roboto"/>
                <a:cs typeface="Roboto"/>
                <a:sym typeface="Roboto"/>
              </a:endParaRPr>
            </a:p>
          </p:txBody>
        </p:sp>
        <p:cxnSp>
          <p:nvCxnSpPr>
            <p:cNvPr id="23" name="Google Shape;517;p77">
              <a:extLst>
                <a:ext uri="{FF2B5EF4-FFF2-40B4-BE49-F238E27FC236}">
                  <a16:creationId xmlns:a16="http://schemas.microsoft.com/office/drawing/2014/main" id="{385F435F-5D18-6918-CDC6-A3EEE60C56A4}"/>
                </a:ext>
              </a:extLst>
            </p:cNvPr>
            <p:cNvCxnSpPr/>
            <p:nvPr/>
          </p:nvCxnSpPr>
          <p:spPr>
            <a:xfrm rot="10800000">
              <a:off x="2533662" y="6078060"/>
              <a:ext cx="0" cy="453000"/>
            </a:xfrm>
            <a:prstGeom prst="straightConnector1">
              <a:avLst/>
            </a:prstGeom>
            <a:noFill/>
            <a:ln w="38100" cap="flat" cmpd="sng">
              <a:solidFill>
                <a:srgbClr val="0A2972"/>
              </a:solidFill>
              <a:prstDash val="solid"/>
              <a:round/>
              <a:headEnd type="none" w="med" len="med"/>
              <a:tailEnd type="triangle" w="med" len="med"/>
            </a:ln>
          </p:spPr>
        </p:cxnSp>
        <p:sp>
          <p:nvSpPr>
            <p:cNvPr id="24" name="Google Shape;518;p77">
              <a:extLst>
                <a:ext uri="{FF2B5EF4-FFF2-40B4-BE49-F238E27FC236}">
                  <a16:creationId xmlns:a16="http://schemas.microsoft.com/office/drawing/2014/main" id="{8A947BEB-F9F6-00BC-7A46-16A99857512F}"/>
                </a:ext>
              </a:extLst>
            </p:cNvPr>
            <p:cNvSpPr txBox="1"/>
            <p:nvPr/>
          </p:nvSpPr>
          <p:spPr>
            <a:xfrm>
              <a:off x="2763561" y="6104448"/>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Requirements</a:t>
              </a:r>
              <a:endParaRPr dirty="0">
                <a:latin typeface="Roboto"/>
                <a:ea typeface="Roboto"/>
                <a:cs typeface="Roboto"/>
                <a:sym typeface="Roboto"/>
              </a:endParaRPr>
            </a:p>
          </p:txBody>
        </p:sp>
      </p:grpSp>
      <p:sp>
        <p:nvSpPr>
          <p:cNvPr id="25" name="Google Shape;530;p77">
            <a:extLst>
              <a:ext uri="{FF2B5EF4-FFF2-40B4-BE49-F238E27FC236}">
                <a16:creationId xmlns:a16="http://schemas.microsoft.com/office/drawing/2014/main" id="{10E3FBE0-90CA-8DB9-8F5E-8D093113BADF}"/>
              </a:ext>
            </a:extLst>
          </p:cNvPr>
          <p:cNvSpPr/>
          <p:nvPr/>
        </p:nvSpPr>
        <p:spPr>
          <a:xfrm>
            <a:off x="5609065" y="2746603"/>
            <a:ext cx="3883961" cy="2454801"/>
          </a:xfrm>
          <a:prstGeom prst="roundRect">
            <a:avLst>
              <a:gd name="adj" fmla="val 791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rPr>
              <a:t>Distribution of work</a:t>
            </a:r>
            <a:endParaRPr sz="2400" dirty="0">
              <a:solidFill>
                <a:schemeClr val="dk1"/>
              </a:solidFill>
            </a:endParaRPr>
          </a:p>
          <a:p>
            <a:pPr marL="0" lvl="0" indent="0" algn="ctr" rtl="0">
              <a:spcBef>
                <a:spcPts val="0"/>
              </a:spcBef>
              <a:spcAft>
                <a:spcPts val="0"/>
              </a:spcAft>
              <a:buNone/>
            </a:pPr>
            <a:r>
              <a:rPr lang="en" sz="2400" dirty="0">
                <a:solidFill>
                  <a:schemeClr val="dk1"/>
                </a:solidFill>
              </a:rPr>
              <a:t>and data sharing agreed upon through an</a:t>
            </a:r>
            <a:endParaRPr sz="2400" dirty="0">
              <a:solidFill>
                <a:schemeClr val="dk1"/>
              </a:solidFill>
            </a:endParaRPr>
          </a:p>
          <a:p>
            <a:pPr marL="0" lvl="0" indent="0" algn="ctr" rtl="0">
              <a:spcBef>
                <a:spcPts val="0"/>
              </a:spcBef>
              <a:spcAft>
                <a:spcPts val="0"/>
              </a:spcAft>
              <a:buNone/>
            </a:pPr>
            <a:r>
              <a:rPr lang="en" sz="2400" dirty="0">
                <a:solidFill>
                  <a:schemeClr val="dk1"/>
                </a:solidFill>
              </a:rPr>
              <a:t>ISO 21434 compliant</a:t>
            </a:r>
            <a:endParaRPr sz="2400" dirty="0">
              <a:solidFill>
                <a:schemeClr val="dk1"/>
              </a:solidFill>
            </a:endParaRPr>
          </a:p>
          <a:p>
            <a:pPr marL="0" lvl="0" indent="0" algn="ctr" rtl="0">
              <a:spcBef>
                <a:spcPts val="0"/>
              </a:spcBef>
              <a:spcAft>
                <a:spcPts val="0"/>
              </a:spcAft>
              <a:buClr>
                <a:schemeClr val="dk1"/>
              </a:buClr>
              <a:buSzPts val="1100"/>
              <a:buFont typeface="Arial"/>
              <a:buNone/>
            </a:pPr>
            <a:r>
              <a:rPr lang="en" sz="2400" dirty="0">
                <a:solidFill>
                  <a:schemeClr val="dk1"/>
                </a:solidFill>
              </a:rPr>
              <a:t>Cybersecurity Interface Agreements</a:t>
            </a:r>
            <a:endParaRPr sz="2400" dirty="0"/>
          </a:p>
        </p:txBody>
      </p:sp>
      <p:sp>
        <p:nvSpPr>
          <p:cNvPr id="26" name="Google Shape;531;p77">
            <a:extLst>
              <a:ext uri="{FF2B5EF4-FFF2-40B4-BE49-F238E27FC236}">
                <a16:creationId xmlns:a16="http://schemas.microsoft.com/office/drawing/2014/main" id="{FECC77A5-FC9F-8C4F-2655-EF70B2F49AC9}"/>
              </a:ext>
            </a:extLst>
          </p:cNvPr>
          <p:cNvSpPr/>
          <p:nvPr/>
        </p:nvSpPr>
        <p:spPr>
          <a:xfrm>
            <a:off x="4123940" y="3318797"/>
            <a:ext cx="1153500" cy="2286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5;p77">
            <a:extLst>
              <a:ext uri="{FF2B5EF4-FFF2-40B4-BE49-F238E27FC236}">
                <a16:creationId xmlns:a16="http://schemas.microsoft.com/office/drawing/2014/main" id="{1F9CDEFE-5FDD-A10C-5682-2B198590ED7D}"/>
              </a:ext>
            </a:extLst>
          </p:cNvPr>
          <p:cNvSpPr/>
          <p:nvPr/>
        </p:nvSpPr>
        <p:spPr>
          <a:xfrm>
            <a:off x="4123940" y="4384560"/>
            <a:ext cx="1153500" cy="2286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53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Requirements</a:t>
            </a:r>
            <a:endParaRPr dirty="0"/>
          </a:p>
        </p:txBody>
      </p:sp>
      <p:sp>
        <p:nvSpPr>
          <p:cNvPr id="2" name="Google Shape;543;p78">
            <a:extLst>
              <a:ext uri="{FF2B5EF4-FFF2-40B4-BE49-F238E27FC236}">
                <a16:creationId xmlns:a16="http://schemas.microsoft.com/office/drawing/2014/main" id="{0A4BFD30-55BA-EAF1-72AD-0895901C0659}"/>
              </a:ext>
            </a:extLst>
          </p:cNvPr>
          <p:cNvSpPr txBox="1"/>
          <p:nvPr/>
        </p:nvSpPr>
        <p:spPr>
          <a:xfrm>
            <a:off x="5708625" y="3992100"/>
            <a:ext cx="50982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800" dirty="0"/>
              <a:t>critical element risk assessment</a:t>
            </a:r>
            <a:endParaRPr sz="1800" dirty="0"/>
          </a:p>
          <a:p>
            <a:pPr marL="457200" lvl="0" indent="-342900" algn="l" rtl="0">
              <a:lnSpc>
                <a:spcPct val="115000"/>
              </a:lnSpc>
              <a:spcBef>
                <a:spcPts val="0"/>
              </a:spcBef>
              <a:spcAft>
                <a:spcPts val="0"/>
              </a:spcAft>
              <a:buSzPts val="1800"/>
              <a:buChar char="●"/>
            </a:pPr>
            <a:r>
              <a:rPr lang="en" sz="1800" dirty="0"/>
              <a:t>type risk protection</a:t>
            </a:r>
            <a:endParaRPr sz="1800" dirty="0"/>
          </a:p>
          <a:p>
            <a:pPr marL="457200" lvl="0" indent="-342900" algn="l" rtl="0">
              <a:lnSpc>
                <a:spcPct val="115000"/>
              </a:lnSpc>
              <a:spcBef>
                <a:spcPts val="0"/>
              </a:spcBef>
              <a:spcAft>
                <a:spcPts val="0"/>
              </a:spcAft>
              <a:buSzPts val="1800"/>
              <a:buChar char="●"/>
            </a:pPr>
            <a:r>
              <a:rPr lang="en" sz="1800" dirty="0"/>
              <a:t>type risk countermeasures</a:t>
            </a:r>
            <a:endParaRPr sz="1800" dirty="0"/>
          </a:p>
          <a:p>
            <a:pPr marL="457200" lvl="0" indent="-342900" algn="l" rtl="0">
              <a:lnSpc>
                <a:spcPct val="115000"/>
              </a:lnSpc>
              <a:spcBef>
                <a:spcPts val="0"/>
              </a:spcBef>
              <a:spcAft>
                <a:spcPts val="0"/>
              </a:spcAft>
              <a:buSzPts val="1800"/>
              <a:buChar char="●"/>
            </a:pPr>
            <a:r>
              <a:rPr lang="en" sz="1800" dirty="0"/>
              <a:t>sufficient testing</a:t>
            </a:r>
            <a:endParaRPr sz="1800" dirty="0"/>
          </a:p>
          <a:p>
            <a:pPr marL="457200" lvl="0" indent="-342900" algn="l" rtl="0">
              <a:lnSpc>
                <a:spcPct val="115000"/>
              </a:lnSpc>
              <a:spcBef>
                <a:spcPts val="0"/>
              </a:spcBef>
              <a:spcAft>
                <a:spcPts val="0"/>
              </a:spcAft>
              <a:buSzPts val="1800"/>
              <a:buChar char="●"/>
            </a:pPr>
            <a:r>
              <a:rPr lang="en" sz="1800" dirty="0"/>
              <a:t>detect and prevent cyber attacks</a:t>
            </a:r>
            <a:endParaRPr sz="1800" dirty="0"/>
          </a:p>
          <a:p>
            <a:pPr marL="457200" lvl="0" indent="-342900" algn="l" rtl="0">
              <a:lnSpc>
                <a:spcPct val="115000"/>
              </a:lnSpc>
              <a:spcBef>
                <a:spcPts val="0"/>
              </a:spcBef>
              <a:spcAft>
                <a:spcPts val="0"/>
              </a:spcAft>
              <a:buSzPts val="1800"/>
              <a:buChar char="●"/>
            </a:pPr>
            <a:r>
              <a:rPr lang="en" sz="1800" dirty="0"/>
              <a:t>vehicle cybersecurity monitoring</a:t>
            </a:r>
            <a:endParaRPr sz="1800" dirty="0"/>
          </a:p>
          <a:p>
            <a:pPr marL="457200" lvl="0" indent="-342900" algn="l" rtl="0">
              <a:lnSpc>
                <a:spcPct val="115000"/>
              </a:lnSpc>
              <a:spcBef>
                <a:spcPts val="0"/>
              </a:spcBef>
              <a:spcAft>
                <a:spcPts val="0"/>
              </a:spcAft>
              <a:buSzPts val="1800"/>
              <a:buChar char="●"/>
            </a:pPr>
            <a:r>
              <a:rPr lang="en" sz="1800" dirty="0"/>
              <a:t>provide forensic capability</a:t>
            </a:r>
            <a:endParaRPr sz="1800" dirty="0"/>
          </a:p>
        </p:txBody>
      </p:sp>
      <p:sp>
        <p:nvSpPr>
          <p:cNvPr id="3" name="Google Shape;544;p78">
            <a:extLst>
              <a:ext uri="{FF2B5EF4-FFF2-40B4-BE49-F238E27FC236}">
                <a16:creationId xmlns:a16="http://schemas.microsoft.com/office/drawing/2014/main" id="{B4397EC3-1C9B-0626-89BA-624D55EF72EB}"/>
              </a:ext>
            </a:extLst>
          </p:cNvPr>
          <p:cNvSpPr txBox="1"/>
          <p:nvPr/>
        </p:nvSpPr>
        <p:spPr>
          <a:xfrm>
            <a:off x="455625" y="3992100"/>
            <a:ext cx="38376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risk identification</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risk assessment and treatment</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verification of risk management</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cybersecurity testing</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risk assessment kept current</a:t>
            </a:r>
            <a:endParaRPr sz="1800"/>
          </a:p>
        </p:txBody>
      </p:sp>
      <p:sp>
        <p:nvSpPr>
          <p:cNvPr id="14" name="Google Shape;545;p78">
            <a:extLst>
              <a:ext uri="{FF2B5EF4-FFF2-40B4-BE49-F238E27FC236}">
                <a16:creationId xmlns:a16="http://schemas.microsoft.com/office/drawing/2014/main" id="{3ED721FC-DC4C-C921-7A46-3C4BAEDFDB62}"/>
              </a:ext>
            </a:extLst>
          </p:cNvPr>
          <p:cNvSpPr txBox="1"/>
          <p:nvPr/>
        </p:nvSpPr>
        <p:spPr>
          <a:xfrm>
            <a:off x="455625" y="1675625"/>
            <a:ext cx="36471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development phase CSMS</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production phase CSMS</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post-production CSMS</a:t>
            </a:r>
            <a:endParaRPr sz="1800" dirty="0"/>
          </a:p>
        </p:txBody>
      </p:sp>
      <p:sp>
        <p:nvSpPr>
          <p:cNvPr id="16" name="Google Shape;546;p78">
            <a:extLst>
              <a:ext uri="{FF2B5EF4-FFF2-40B4-BE49-F238E27FC236}">
                <a16:creationId xmlns:a16="http://schemas.microsoft.com/office/drawing/2014/main" id="{DA2BF86B-2D2E-B979-3133-A7032D3604E8}"/>
              </a:ext>
            </a:extLst>
          </p:cNvPr>
          <p:cNvSpPr txBox="1"/>
          <p:nvPr/>
        </p:nvSpPr>
        <p:spPr>
          <a:xfrm>
            <a:off x="5708625" y="1675625"/>
            <a:ext cx="48906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adaptable monitoring and response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cybersecurity controls tracking</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timely risk mitigation</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threat extraction from vehicle logs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supplier deficiency management</a:t>
            </a:r>
            <a:endParaRPr sz="1800">
              <a:solidFill>
                <a:schemeClr val="dk1"/>
              </a:solidFill>
            </a:endParaRPr>
          </a:p>
        </p:txBody>
      </p:sp>
      <p:sp>
        <p:nvSpPr>
          <p:cNvPr id="19" name="Google Shape;547;p78">
            <a:extLst>
              <a:ext uri="{FF2B5EF4-FFF2-40B4-BE49-F238E27FC236}">
                <a16:creationId xmlns:a16="http://schemas.microsoft.com/office/drawing/2014/main" id="{4D5A212D-ADDD-520B-8183-6AC72172506C}"/>
              </a:ext>
            </a:extLst>
          </p:cNvPr>
          <p:cNvSpPr txBox="1"/>
          <p:nvPr/>
        </p:nvSpPr>
        <p:spPr>
          <a:xfrm>
            <a:off x="455625" y="1183013"/>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Fundamentals</a:t>
            </a:r>
            <a:endParaRPr sz="2400" dirty="0">
              <a:solidFill>
                <a:schemeClr val="lt2"/>
              </a:solidFill>
              <a:latin typeface="Roboto"/>
              <a:ea typeface="Roboto"/>
              <a:cs typeface="Roboto"/>
              <a:sym typeface="Roboto"/>
            </a:endParaRPr>
          </a:p>
        </p:txBody>
      </p:sp>
      <p:sp>
        <p:nvSpPr>
          <p:cNvPr id="22" name="Google Shape;548;p78">
            <a:extLst>
              <a:ext uri="{FF2B5EF4-FFF2-40B4-BE49-F238E27FC236}">
                <a16:creationId xmlns:a16="http://schemas.microsoft.com/office/drawing/2014/main" id="{FFBFC264-AC3A-5D80-912B-1343C3447FF7}"/>
              </a:ext>
            </a:extLst>
          </p:cNvPr>
          <p:cNvSpPr txBox="1"/>
          <p:nvPr/>
        </p:nvSpPr>
        <p:spPr>
          <a:xfrm>
            <a:off x="455625" y="3499500"/>
            <a:ext cx="315843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Product Development</a:t>
            </a:r>
            <a:endParaRPr sz="2400" dirty="0">
              <a:solidFill>
                <a:schemeClr val="lt2"/>
              </a:solidFill>
              <a:latin typeface="Roboto"/>
              <a:ea typeface="Roboto"/>
              <a:cs typeface="Roboto"/>
              <a:sym typeface="Roboto"/>
            </a:endParaRPr>
          </a:p>
        </p:txBody>
      </p:sp>
      <p:sp>
        <p:nvSpPr>
          <p:cNvPr id="29" name="Google Shape;549;p78">
            <a:extLst>
              <a:ext uri="{FF2B5EF4-FFF2-40B4-BE49-F238E27FC236}">
                <a16:creationId xmlns:a16="http://schemas.microsoft.com/office/drawing/2014/main" id="{4245A2B9-53CE-2DD7-2DF2-C1D8717055F2}"/>
              </a:ext>
            </a:extLst>
          </p:cNvPr>
          <p:cNvSpPr txBox="1"/>
          <p:nvPr/>
        </p:nvSpPr>
        <p:spPr>
          <a:xfrm>
            <a:off x="5708625" y="1183013"/>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Operation</a:t>
            </a:r>
            <a:endParaRPr sz="2400" dirty="0">
              <a:solidFill>
                <a:schemeClr val="lt2"/>
              </a:solidFill>
              <a:latin typeface="Roboto"/>
              <a:ea typeface="Roboto"/>
              <a:cs typeface="Roboto"/>
              <a:sym typeface="Roboto"/>
            </a:endParaRPr>
          </a:p>
        </p:txBody>
      </p:sp>
      <p:sp>
        <p:nvSpPr>
          <p:cNvPr id="30" name="Google Shape;550;p78">
            <a:extLst>
              <a:ext uri="{FF2B5EF4-FFF2-40B4-BE49-F238E27FC236}">
                <a16:creationId xmlns:a16="http://schemas.microsoft.com/office/drawing/2014/main" id="{3A175318-A363-3413-9DD8-951A5ABFE808}"/>
              </a:ext>
            </a:extLst>
          </p:cNvPr>
          <p:cNvSpPr txBox="1"/>
          <p:nvPr/>
        </p:nvSpPr>
        <p:spPr>
          <a:xfrm>
            <a:off x="5708625" y="3499500"/>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OEM Support</a:t>
            </a:r>
            <a:endParaRPr sz="2400" dirty="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8718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95049CA-12D9-5D46-9062-5D6BC9D538B1}"/>
              </a:ext>
            </a:extLst>
          </p:cNvPr>
          <p:cNvPicPr>
            <a:picLocks noChangeAspect="1"/>
          </p:cNvPicPr>
          <p:nvPr/>
        </p:nvPicPr>
        <p:blipFill>
          <a:blip r:embed="rId3"/>
          <a:stretch>
            <a:fillRect/>
          </a:stretch>
        </p:blipFill>
        <p:spPr>
          <a:xfrm>
            <a:off x="895769" y="1010982"/>
            <a:ext cx="10397285" cy="5386335"/>
          </a:xfrm>
          <a:prstGeom prst="rect">
            <a:avLst/>
          </a:prstGeom>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ISO 21434 Work Products and Requirements</a:t>
            </a:r>
            <a:endParaRPr dirty="0"/>
          </a:p>
        </p:txBody>
      </p:sp>
    </p:spTree>
    <p:extLst>
      <p:ext uri="{BB962C8B-B14F-4D97-AF65-F5344CB8AC3E}">
        <p14:creationId xmlns:p14="http://schemas.microsoft.com/office/powerpoint/2010/main" val="319566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to ISO 21434 Mapping</a:t>
            </a:r>
            <a:endParaRPr dirty="0"/>
          </a:p>
        </p:txBody>
      </p:sp>
      <p:pic>
        <p:nvPicPr>
          <p:cNvPr id="3" name="Picture 2" descr="Chart&#10;&#10;Description automatically generated">
            <a:extLst>
              <a:ext uri="{FF2B5EF4-FFF2-40B4-BE49-F238E27FC236}">
                <a16:creationId xmlns:a16="http://schemas.microsoft.com/office/drawing/2014/main" id="{72C259FD-63B7-074D-A316-F1442488C272}"/>
              </a:ext>
            </a:extLst>
          </p:cNvPr>
          <p:cNvPicPr>
            <a:picLocks noChangeAspect="1"/>
          </p:cNvPicPr>
          <p:nvPr/>
        </p:nvPicPr>
        <p:blipFill rotWithShape="1">
          <a:blip r:embed="rId3"/>
          <a:srcRect l="-41" t="11" r="41" b="15672"/>
          <a:stretch/>
        </p:blipFill>
        <p:spPr>
          <a:xfrm>
            <a:off x="401751" y="976139"/>
            <a:ext cx="11385322" cy="5421178"/>
          </a:xfrm>
          <a:prstGeom prst="rect">
            <a:avLst/>
          </a:prstGeom>
        </p:spPr>
      </p:pic>
    </p:spTree>
    <p:extLst>
      <p:ext uri="{BB962C8B-B14F-4D97-AF65-F5344CB8AC3E}">
        <p14:creationId xmlns:p14="http://schemas.microsoft.com/office/powerpoint/2010/main" val="60320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5" name="Picture 24" descr="Graphical user interface, text, application, email&#10;&#10;Description automatically generated">
            <a:extLst>
              <a:ext uri="{FF2B5EF4-FFF2-40B4-BE49-F238E27FC236}">
                <a16:creationId xmlns:a16="http://schemas.microsoft.com/office/drawing/2014/main" id="{E4CD0938-B270-414C-A452-5CAA957FB600}"/>
              </a:ext>
            </a:extLst>
          </p:cNvPr>
          <p:cNvPicPr>
            <a:picLocks noChangeAspect="1"/>
          </p:cNvPicPr>
          <p:nvPr/>
        </p:nvPicPr>
        <p:blipFill>
          <a:blip r:embed="rId3"/>
          <a:stretch>
            <a:fillRect/>
          </a:stretch>
        </p:blipFill>
        <p:spPr>
          <a:xfrm>
            <a:off x="606647" y="2320156"/>
            <a:ext cx="1978346" cy="2552774"/>
          </a:xfrm>
          <a:prstGeom prst="rect">
            <a:avLst/>
          </a:prstGeom>
          <a:ln w="12700">
            <a:solidFill>
              <a:schemeClr val="accent5"/>
            </a:solidFill>
          </a:ln>
        </p:spPr>
      </p:pic>
      <p:sp>
        <p:nvSpPr>
          <p:cNvPr id="1199" name="Google Shape;1199;p156"/>
          <p:cNvSpPr txBox="1">
            <a:spLocks noGrp="1"/>
          </p:cNvSpPr>
          <p:nvPr>
            <p:ph type="title"/>
          </p:nvPr>
        </p:nvSpPr>
        <p:spPr>
          <a:xfrm>
            <a:off x="455616" y="460683"/>
            <a:ext cx="11277827"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 Set</a:t>
            </a:r>
            <a:endParaRPr dirty="0"/>
          </a:p>
        </p:txBody>
      </p:sp>
      <p:grpSp>
        <p:nvGrpSpPr>
          <p:cNvPr id="10" name="Group 9">
            <a:extLst>
              <a:ext uri="{FF2B5EF4-FFF2-40B4-BE49-F238E27FC236}">
                <a16:creationId xmlns:a16="http://schemas.microsoft.com/office/drawing/2014/main" id="{70B1C1E4-E645-1144-8919-E3BC839968BA}"/>
              </a:ext>
            </a:extLst>
          </p:cNvPr>
          <p:cNvGrpSpPr/>
          <p:nvPr/>
        </p:nvGrpSpPr>
        <p:grpSpPr>
          <a:xfrm>
            <a:off x="573746" y="1447238"/>
            <a:ext cx="11025719" cy="3899446"/>
            <a:chOff x="585602" y="1031410"/>
            <a:chExt cx="11025719" cy="3899446"/>
          </a:xfrm>
        </p:grpSpPr>
        <p:grpSp>
          <p:nvGrpSpPr>
            <p:cNvPr id="5" name="Group 4">
              <a:extLst>
                <a:ext uri="{FF2B5EF4-FFF2-40B4-BE49-F238E27FC236}">
                  <a16:creationId xmlns:a16="http://schemas.microsoft.com/office/drawing/2014/main" id="{A0C4B782-9410-C948-9619-2BA92E6A4836}"/>
                </a:ext>
              </a:extLst>
            </p:cNvPr>
            <p:cNvGrpSpPr/>
            <p:nvPr/>
          </p:nvGrpSpPr>
          <p:grpSpPr>
            <a:xfrm>
              <a:off x="3154165" y="1882856"/>
              <a:ext cx="2470127" cy="3048000"/>
              <a:chOff x="4378510" y="1566333"/>
              <a:chExt cx="2470127" cy="3048000"/>
            </a:xfrm>
          </p:grpSpPr>
          <p:pic>
            <p:nvPicPr>
              <p:cNvPr id="9" name="Picture 8">
                <a:extLst>
                  <a:ext uri="{FF2B5EF4-FFF2-40B4-BE49-F238E27FC236}">
                    <a16:creationId xmlns:a16="http://schemas.microsoft.com/office/drawing/2014/main" id="{F68B38F9-AA76-4C45-BBFB-FA39D0124FD4}"/>
                  </a:ext>
                </a:extLst>
              </p:cNvPr>
              <p:cNvPicPr>
                <a:picLocks noChangeAspect="1"/>
              </p:cNvPicPr>
              <p:nvPr/>
            </p:nvPicPr>
            <p:blipFill>
              <a:blip r:embed="rId4"/>
              <a:stretch>
                <a:fillRect/>
              </a:stretch>
            </p:blipFill>
            <p:spPr>
              <a:xfrm>
                <a:off x="4835710" y="2023533"/>
                <a:ext cx="2012927" cy="2590800"/>
              </a:xfrm>
              <a:prstGeom prst="rect">
                <a:avLst/>
              </a:prstGeom>
              <a:ln w="12700">
                <a:solidFill>
                  <a:schemeClr val="accent5"/>
                </a:solidFill>
              </a:ln>
            </p:spPr>
          </p:pic>
          <p:pic>
            <p:nvPicPr>
              <p:cNvPr id="8" name="Picture 7">
                <a:extLst>
                  <a:ext uri="{FF2B5EF4-FFF2-40B4-BE49-F238E27FC236}">
                    <a16:creationId xmlns:a16="http://schemas.microsoft.com/office/drawing/2014/main" id="{27BBC386-58EE-904B-B75E-AC781FD8CE73}"/>
                  </a:ext>
                </a:extLst>
              </p:cNvPr>
              <p:cNvPicPr>
                <a:picLocks noChangeAspect="1"/>
              </p:cNvPicPr>
              <p:nvPr/>
            </p:nvPicPr>
            <p:blipFill>
              <a:blip r:embed="rId4"/>
              <a:stretch>
                <a:fillRect/>
              </a:stretch>
            </p:blipFill>
            <p:spPr>
              <a:xfrm>
                <a:off x="4683310" y="1871133"/>
                <a:ext cx="2012927" cy="2590800"/>
              </a:xfrm>
              <a:prstGeom prst="rect">
                <a:avLst/>
              </a:prstGeom>
              <a:ln w="12700">
                <a:solidFill>
                  <a:schemeClr val="accent5"/>
                </a:solidFill>
              </a:ln>
            </p:spPr>
          </p:pic>
          <p:pic>
            <p:nvPicPr>
              <p:cNvPr id="7" name="Picture 6">
                <a:extLst>
                  <a:ext uri="{FF2B5EF4-FFF2-40B4-BE49-F238E27FC236}">
                    <a16:creationId xmlns:a16="http://schemas.microsoft.com/office/drawing/2014/main" id="{77366C48-48C1-5B41-92F2-1742895FC864}"/>
                  </a:ext>
                </a:extLst>
              </p:cNvPr>
              <p:cNvPicPr>
                <a:picLocks noChangeAspect="1"/>
              </p:cNvPicPr>
              <p:nvPr/>
            </p:nvPicPr>
            <p:blipFill>
              <a:blip r:embed="rId4"/>
              <a:stretch>
                <a:fillRect/>
              </a:stretch>
            </p:blipFill>
            <p:spPr>
              <a:xfrm>
                <a:off x="4530910" y="1718733"/>
                <a:ext cx="2012927" cy="2590800"/>
              </a:xfrm>
              <a:prstGeom prst="rect">
                <a:avLst/>
              </a:prstGeom>
              <a:ln w="12700">
                <a:solidFill>
                  <a:schemeClr val="accent5"/>
                </a:solidFill>
              </a:ln>
            </p:spPr>
          </p:pic>
          <p:pic>
            <p:nvPicPr>
              <p:cNvPr id="3" name="Picture 2">
                <a:extLst>
                  <a:ext uri="{FF2B5EF4-FFF2-40B4-BE49-F238E27FC236}">
                    <a16:creationId xmlns:a16="http://schemas.microsoft.com/office/drawing/2014/main" id="{D0522848-D489-0C4D-9798-5110F3E06B36}"/>
                  </a:ext>
                </a:extLst>
              </p:cNvPr>
              <p:cNvPicPr>
                <a:picLocks noChangeAspect="1"/>
              </p:cNvPicPr>
              <p:nvPr/>
            </p:nvPicPr>
            <p:blipFill>
              <a:blip r:embed="rId4"/>
              <a:stretch>
                <a:fillRect/>
              </a:stretch>
            </p:blipFill>
            <p:spPr>
              <a:xfrm>
                <a:off x="4378510" y="1566333"/>
                <a:ext cx="2012927" cy="2590800"/>
              </a:xfrm>
              <a:prstGeom prst="rect">
                <a:avLst/>
              </a:prstGeom>
              <a:ln w="12700">
                <a:solidFill>
                  <a:schemeClr val="accent5"/>
                </a:solidFill>
              </a:ln>
            </p:spPr>
          </p:pic>
        </p:grpSp>
        <p:sp>
          <p:nvSpPr>
            <p:cNvPr id="6" name="TextBox 5">
              <a:extLst>
                <a:ext uri="{FF2B5EF4-FFF2-40B4-BE49-F238E27FC236}">
                  <a16:creationId xmlns:a16="http://schemas.microsoft.com/office/drawing/2014/main" id="{7A9187EC-650D-9342-B425-95286FBB8877}"/>
                </a:ext>
              </a:extLst>
            </p:cNvPr>
            <p:cNvSpPr txBox="1"/>
            <p:nvPr/>
          </p:nvSpPr>
          <p:spPr>
            <a:xfrm>
              <a:off x="585602" y="1033933"/>
              <a:ext cx="2044149" cy="646331"/>
            </a:xfrm>
            <a:prstGeom prst="rect">
              <a:avLst/>
            </a:prstGeom>
            <a:noFill/>
          </p:spPr>
          <p:txBody>
            <a:bodyPr wrap="none" rtlCol="0" anchor="ctr">
              <a:spAutoFit/>
            </a:bodyPr>
            <a:lstStyle/>
            <a:p>
              <a:r>
                <a:rPr lang="en-US" sz="1800" dirty="0"/>
                <a:t>Process Overview</a:t>
              </a:r>
            </a:p>
            <a:p>
              <a:pPr algn="ctr"/>
              <a:r>
                <a:rPr lang="en-US" sz="1800" dirty="0"/>
                <a:t>(primary)</a:t>
              </a:r>
            </a:p>
          </p:txBody>
        </p:sp>
        <p:sp>
          <p:nvSpPr>
            <p:cNvPr id="12" name="TextBox 11">
              <a:extLst>
                <a:ext uri="{FF2B5EF4-FFF2-40B4-BE49-F238E27FC236}">
                  <a16:creationId xmlns:a16="http://schemas.microsoft.com/office/drawing/2014/main" id="{028622E9-E0A8-A64B-B6B6-2135EA3D8232}"/>
                </a:ext>
              </a:extLst>
            </p:cNvPr>
            <p:cNvSpPr txBox="1"/>
            <p:nvPr/>
          </p:nvSpPr>
          <p:spPr>
            <a:xfrm>
              <a:off x="3611365" y="1033932"/>
              <a:ext cx="1672253" cy="646331"/>
            </a:xfrm>
            <a:prstGeom prst="rect">
              <a:avLst/>
            </a:prstGeom>
            <a:noFill/>
          </p:spPr>
          <p:txBody>
            <a:bodyPr wrap="none" rtlCol="0" anchor="ctr">
              <a:spAutoFit/>
            </a:bodyPr>
            <a:lstStyle/>
            <a:p>
              <a:r>
                <a:rPr lang="en-US" sz="1800" dirty="0"/>
                <a:t>Process Detail</a:t>
              </a:r>
            </a:p>
            <a:p>
              <a:pPr algn="ctr"/>
              <a:r>
                <a:rPr lang="en-US" sz="1800" dirty="0"/>
                <a:t>(secondary)</a:t>
              </a:r>
            </a:p>
          </p:txBody>
        </p:sp>
        <p:sp>
          <p:nvSpPr>
            <p:cNvPr id="13" name="TextBox 12">
              <a:extLst>
                <a:ext uri="{FF2B5EF4-FFF2-40B4-BE49-F238E27FC236}">
                  <a16:creationId xmlns:a16="http://schemas.microsoft.com/office/drawing/2014/main" id="{7C7B1CB5-83B2-754D-A6F1-B2225F36B210}"/>
                </a:ext>
              </a:extLst>
            </p:cNvPr>
            <p:cNvSpPr txBox="1"/>
            <p:nvPr/>
          </p:nvSpPr>
          <p:spPr>
            <a:xfrm>
              <a:off x="6778061" y="1031410"/>
              <a:ext cx="1249060" cy="646331"/>
            </a:xfrm>
            <a:prstGeom prst="rect">
              <a:avLst/>
            </a:prstGeom>
            <a:noFill/>
          </p:spPr>
          <p:txBody>
            <a:bodyPr wrap="none" rtlCol="0" anchor="ctr">
              <a:spAutoFit/>
            </a:bodyPr>
            <a:lstStyle/>
            <a:p>
              <a:r>
                <a:rPr lang="en-US" sz="1800" dirty="0"/>
                <a:t>Procedure</a:t>
              </a:r>
            </a:p>
            <a:p>
              <a:pPr algn="ctr"/>
              <a:r>
                <a:rPr lang="en-US" sz="1800" dirty="0"/>
                <a:t>(tertiary)</a:t>
              </a:r>
            </a:p>
          </p:txBody>
        </p:sp>
        <p:sp>
          <p:nvSpPr>
            <p:cNvPr id="14" name="TextBox 13">
              <a:extLst>
                <a:ext uri="{FF2B5EF4-FFF2-40B4-BE49-F238E27FC236}">
                  <a16:creationId xmlns:a16="http://schemas.microsoft.com/office/drawing/2014/main" id="{10DF2EE8-0518-AB44-9298-06736637C392}"/>
                </a:ext>
              </a:extLst>
            </p:cNvPr>
            <p:cNvSpPr txBox="1"/>
            <p:nvPr/>
          </p:nvSpPr>
          <p:spPr>
            <a:xfrm>
              <a:off x="9309040" y="1169909"/>
              <a:ext cx="2185214" cy="369332"/>
            </a:xfrm>
            <a:prstGeom prst="rect">
              <a:avLst/>
            </a:prstGeom>
            <a:noFill/>
          </p:spPr>
          <p:txBody>
            <a:bodyPr wrap="none" rtlCol="0" anchor="ctr">
              <a:spAutoFit/>
            </a:bodyPr>
            <a:lstStyle/>
            <a:p>
              <a:r>
                <a:rPr lang="en-US" sz="1800" dirty="0"/>
                <a:t>Supporting Material</a:t>
              </a:r>
            </a:p>
          </p:txBody>
        </p:sp>
        <p:grpSp>
          <p:nvGrpSpPr>
            <p:cNvPr id="15" name="Group 14">
              <a:extLst>
                <a:ext uri="{FF2B5EF4-FFF2-40B4-BE49-F238E27FC236}">
                  <a16:creationId xmlns:a16="http://schemas.microsoft.com/office/drawing/2014/main" id="{74644DD1-CFEC-7841-AE0B-F7129EA416FD}"/>
                </a:ext>
              </a:extLst>
            </p:cNvPr>
            <p:cNvGrpSpPr/>
            <p:nvPr/>
          </p:nvGrpSpPr>
          <p:grpSpPr>
            <a:xfrm>
              <a:off x="6167528" y="1878297"/>
              <a:ext cx="2470127" cy="3048000"/>
              <a:chOff x="4378510" y="1566333"/>
              <a:chExt cx="2470127" cy="3048000"/>
            </a:xfrm>
          </p:grpSpPr>
          <p:pic>
            <p:nvPicPr>
              <p:cNvPr id="16" name="Picture 15">
                <a:extLst>
                  <a:ext uri="{FF2B5EF4-FFF2-40B4-BE49-F238E27FC236}">
                    <a16:creationId xmlns:a16="http://schemas.microsoft.com/office/drawing/2014/main" id="{1BFE888B-10B6-FC41-9C63-9262D9D6AD7F}"/>
                  </a:ext>
                </a:extLst>
              </p:cNvPr>
              <p:cNvPicPr>
                <a:picLocks noChangeAspect="1"/>
              </p:cNvPicPr>
              <p:nvPr/>
            </p:nvPicPr>
            <p:blipFill>
              <a:blip r:embed="rId4"/>
              <a:stretch>
                <a:fillRect/>
              </a:stretch>
            </p:blipFill>
            <p:spPr>
              <a:xfrm>
                <a:off x="4835710" y="2023533"/>
                <a:ext cx="2012927" cy="2590800"/>
              </a:xfrm>
              <a:prstGeom prst="rect">
                <a:avLst/>
              </a:prstGeom>
              <a:ln w="12700">
                <a:solidFill>
                  <a:schemeClr val="accent5"/>
                </a:solidFill>
              </a:ln>
            </p:spPr>
          </p:pic>
          <p:pic>
            <p:nvPicPr>
              <p:cNvPr id="17" name="Picture 16">
                <a:extLst>
                  <a:ext uri="{FF2B5EF4-FFF2-40B4-BE49-F238E27FC236}">
                    <a16:creationId xmlns:a16="http://schemas.microsoft.com/office/drawing/2014/main" id="{FC6B7C0F-F0E0-CA41-8BD2-8B9BEDF6CC6B}"/>
                  </a:ext>
                </a:extLst>
              </p:cNvPr>
              <p:cNvPicPr>
                <a:picLocks noChangeAspect="1"/>
              </p:cNvPicPr>
              <p:nvPr/>
            </p:nvPicPr>
            <p:blipFill>
              <a:blip r:embed="rId4"/>
              <a:stretch>
                <a:fillRect/>
              </a:stretch>
            </p:blipFill>
            <p:spPr>
              <a:xfrm>
                <a:off x="4683310" y="1871133"/>
                <a:ext cx="2012927" cy="2590800"/>
              </a:xfrm>
              <a:prstGeom prst="rect">
                <a:avLst/>
              </a:prstGeom>
              <a:ln w="12700">
                <a:solidFill>
                  <a:schemeClr val="accent5"/>
                </a:solidFill>
              </a:ln>
            </p:spPr>
          </p:pic>
          <p:pic>
            <p:nvPicPr>
              <p:cNvPr id="18" name="Picture 17">
                <a:extLst>
                  <a:ext uri="{FF2B5EF4-FFF2-40B4-BE49-F238E27FC236}">
                    <a16:creationId xmlns:a16="http://schemas.microsoft.com/office/drawing/2014/main" id="{773F166C-75B8-3A49-97B2-9EB17A37F061}"/>
                  </a:ext>
                </a:extLst>
              </p:cNvPr>
              <p:cNvPicPr>
                <a:picLocks noChangeAspect="1"/>
              </p:cNvPicPr>
              <p:nvPr/>
            </p:nvPicPr>
            <p:blipFill>
              <a:blip r:embed="rId4"/>
              <a:stretch>
                <a:fillRect/>
              </a:stretch>
            </p:blipFill>
            <p:spPr>
              <a:xfrm>
                <a:off x="4530910" y="1718733"/>
                <a:ext cx="2012927" cy="2590800"/>
              </a:xfrm>
              <a:prstGeom prst="rect">
                <a:avLst/>
              </a:prstGeom>
              <a:ln w="12700">
                <a:solidFill>
                  <a:schemeClr val="accent5"/>
                </a:solidFill>
              </a:ln>
            </p:spPr>
          </p:pic>
          <p:pic>
            <p:nvPicPr>
              <p:cNvPr id="19" name="Picture 18">
                <a:extLst>
                  <a:ext uri="{FF2B5EF4-FFF2-40B4-BE49-F238E27FC236}">
                    <a16:creationId xmlns:a16="http://schemas.microsoft.com/office/drawing/2014/main" id="{EAD7DF59-71AD-8D40-B3F0-B89F71474E4A}"/>
                  </a:ext>
                </a:extLst>
              </p:cNvPr>
              <p:cNvPicPr>
                <a:picLocks noChangeAspect="1"/>
              </p:cNvPicPr>
              <p:nvPr/>
            </p:nvPicPr>
            <p:blipFill>
              <a:blip r:embed="rId4"/>
              <a:stretch>
                <a:fillRect/>
              </a:stretch>
            </p:blipFill>
            <p:spPr>
              <a:xfrm>
                <a:off x="4378510" y="1566333"/>
                <a:ext cx="2012927" cy="2590800"/>
              </a:xfrm>
              <a:prstGeom prst="rect">
                <a:avLst/>
              </a:prstGeom>
              <a:ln w="12700">
                <a:solidFill>
                  <a:schemeClr val="accent5"/>
                </a:solidFill>
              </a:ln>
            </p:spPr>
          </p:pic>
        </p:grpSp>
        <p:pic>
          <p:nvPicPr>
            <p:cNvPr id="20" name="Picture 19">
              <a:extLst>
                <a:ext uri="{FF2B5EF4-FFF2-40B4-BE49-F238E27FC236}">
                  <a16:creationId xmlns:a16="http://schemas.microsoft.com/office/drawing/2014/main" id="{6754D6AC-0FA3-4941-A90D-E1BBEBA07717}"/>
                </a:ext>
              </a:extLst>
            </p:cNvPr>
            <p:cNvPicPr>
              <a:picLocks noChangeAspect="1"/>
            </p:cNvPicPr>
            <p:nvPr/>
          </p:nvPicPr>
          <p:blipFill>
            <a:blip r:embed="rId5"/>
            <a:stretch>
              <a:fillRect/>
            </a:stretch>
          </p:blipFill>
          <p:spPr>
            <a:xfrm>
              <a:off x="9184666" y="1878297"/>
              <a:ext cx="2416745" cy="1166753"/>
            </a:xfrm>
            <a:prstGeom prst="rect">
              <a:avLst/>
            </a:prstGeom>
            <a:ln w="12700">
              <a:solidFill>
                <a:schemeClr val="accent5"/>
              </a:solidFill>
            </a:ln>
          </p:spPr>
        </p:pic>
        <p:pic>
          <p:nvPicPr>
            <p:cNvPr id="21" name="Picture 20">
              <a:extLst>
                <a:ext uri="{FF2B5EF4-FFF2-40B4-BE49-F238E27FC236}">
                  <a16:creationId xmlns:a16="http://schemas.microsoft.com/office/drawing/2014/main" id="{4AFE5A0A-1A82-D148-88EB-99C7A2B1E530}"/>
                </a:ext>
              </a:extLst>
            </p:cNvPr>
            <p:cNvPicPr>
              <a:picLocks noChangeAspect="1"/>
            </p:cNvPicPr>
            <p:nvPr/>
          </p:nvPicPr>
          <p:blipFill>
            <a:blip r:embed="rId6"/>
            <a:stretch>
              <a:fillRect/>
            </a:stretch>
          </p:blipFill>
          <p:spPr>
            <a:xfrm>
              <a:off x="9191974" y="3180715"/>
              <a:ext cx="2419347" cy="1013215"/>
            </a:xfrm>
            <a:prstGeom prst="rect">
              <a:avLst/>
            </a:prstGeom>
            <a:ln w="12700">
              <a:solidFill>
                <a:schemeClr val="accent5"/>
              </a:solidFill>
            </a:ln>
          </p:spPr>
        </p:pic>
      </p:grpSp>
      <p:sp>
        <p:nvSpPr>
          <p:cNvPr id="23" name="TextBox 22">
            <a:extLst>
              <a:ext uri="{FF2B5EF4-FFF2-40B4-BE49-F238E27FC236}">
                <a16:creationId xmlns:a16="http://schemas.microsoft.com/office/drawing/2014/main" id="{CE957046-B531-054C-9167-D028F30A3441}"/>
              </a:ext>
            </a:extLst>
          </p:cNvPr>
          <p:cNvSpPr txBox="1"/>
          <p:nvPr/>
        </p:nvSpPr>
        <p:spPr>
          <a:xfrm>
            <a:off x="589358" y="5466420"/>
            <a:ext cx="5023078" cy="584775"/>
          </a:xfrm>
          <a:prstGeom prst="rect">
            <a:avLst/>
          </a:prstGeom>
          <a:noFill/>
        </p:spPr>
        <p:txBody>
          <a:bodyPr wrap="square" rtlCol="0" anchor="ctr">
            <a:spAutoFit/>
          </a:bodyPr>
          <a:lstStyle/>
          <a:p>
            <a:pPr algn="ctr"/>
            <a:r>
              <a:rPr lang="en-US" sz="2000" dirty="0">
                <a:solidFill>
                  <a:schemeClr val="tx2">
                    <a:lumMod val="75000"/>
                  </a:schemeClr>
                </a:solidFill>
              </a:rPr>
              <a:t>What / Who / When</a:t>
            </a:r>
          </a:p>
          <a:p>
            <a:pPr algn="ctr"/>
            <a:r>
              <a:rPr lang="en-US" sz="1200" dirty="0">
                <a:solidFill>
                  <a:srgbClr val="7030A0"/>
                </a:solidFill>
              </a:rPr>
              <a:t>(company agnostic)</a:t>
            </a:r>
          </a:p>
        </p:txBody>
      </p:sp>
      <p:sp>
        <p:nvSpPr>
          <p:cNvPr id="24" name="TextBox 23">
            <a:extLst>
              <a:ext uri="{FF2B5EF4-FFF2-40B4-BE49-F238E27FC236}">
                <a16:creationId xmlns:a16="http://schemas.microsoft.com/office/drawing/2014/main" id="{5EE9B823-FF96-B442-B72A-29DB27E9FF95}"/>
              </a:ext>
            </a:extLst>
          </p:cNvPr>
          <p:cNvSpPr txBox="1"/>
          <p:nvPr/>
        </p:nvSpPr>
        <p:spPr>
          <a:xfrm>
            <a:off x="6155672" y="5466419"/>
            <a:ext cx="2470127" cy="584775"/>
          </a:xfrm>
          <a:prstGeom prst="rect">
            <a:avLst/>
          </a:prstGeom>
          <a:noFill/>
        </p:spPr>
        <p:txBody>
          <a:bodyPr wrap="square" rtlCol="0" anchor="ctr">
            <a:spAutoFit/>
          </a:bodyPr>
          <a:lstStyle/>
          <a:p>
            <a:pPr algn="ctr"/>
            <a:r>
              <a:rPr lang="en-US" sz="2000" dirty="0">
                <a:solidFill>
                  <a:schemeClr val="tx2">
                    <a:lumMod val="75000"/>
                  </a:schemeClr>
                </a:solidFill>
              </a:rPr>
              <a:t>How</a:t>
            </a:r>
          </a:p>
          <a:p>
            <a:pPr algn="ctr"/>
            <a:r>
              <a:rPr lang="en-US" sz="1200" dirty="0">
                <a:solidFill>
                  <a:srgbClr val="7030A0"/>
                </a:solidFill>
              </a:rPr>
              <a:t>(company specific)</a:t>
            </a:r>
          </a:p>
        </p:txBody>
      </p:sp>
      <p:cxnSp>
        <p:nvCxnSpPr>
          <p:cNvPr id="22" name="Straight Connector 21">
            <a:extLst>
              <a:ext uri="{FF2B5EF4-FFF2-40B4-BE49-F238E27FC236}">
                <a16:creationId xmlns:a16="http://schemas.microsoft.com/office/drawing/2014/main" id="{18EE2EBA-1CA0-B349-9D31-4BBE2F84718F}"/>
              </a:ext>
            </a:extLst>
          </p:cNvPr>
          <p:cNvCxnSpPr>
            <a:cxnSpLocks/>
          </p:cNvCxnSpPr>
          <p:nvPr/>
        </p:nvCxnSpPr>
        <p:spPr>
          <a:xfrm>
            <a:off x="8862646" y="1511316"/>
            <a:ext cx="0" cy="4401377"/>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93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30461</TotalTime>
  <Words>2014</Words>
  <Application>Microsoft Macintosh PowerPoint</Application>
  <PresentationFormat>Custom</PresentationFormat>
  <Paragraphs>202</Paragraphs>
  <Slides>13</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vt:i4>
      </vt:variant>
    </vt:vector>
  </HeadingPairs>
  <TitlesOfParts>
    <vt:vector size="24" baseType="lpstr">
      <vt:lpstr>Calibri</vt:lpstr>
      <vt:lpstr>Poppins Medium</vt:lpstr>
      <vt:lpstr>Roboto Light</vt:lpstr>
      <vt:lpstr>Roboto Medium</vt:lpstr>
      <vt:lpstr>Courier New</vt:lpstr>
      <vt:lpstr>Arial</vt:lpstr>
      <vt:lpstr>Merriweather Sans</vt:lpstr>
      <vt:lpstr>Roboto</vt:lpstr>
      <vt:lpstr>Simple Light</vt:lpstr>
      <vt:lpstr>Motional Masters</vt:lpstr>
      <vt:lpstr>Motional Masters</vt:lpstr>
      <vt:lpstr>AVCDL Supply Chain Overview</vt:lpstr>
      <vt:lpstr>Supply Chain Training Path</vt:lpstr>
      <vt:lpstr>Cybersecurity Standards and Regulations Ecosystem</vt:lpstr>
      <vt:lpstr>R155 At a Glance</vt:lpstr>
      <vt:lpstr>R155 Supply Chain Scope</vt:lpstr>
      <vt:lpstr>R155 Requirements</vt:lpstr>
      <vt:lpstr>ISO 21434 Work Products and Requirements</vt:lpstr>
      <vt:lpstr>AVCDL to ISO 21434 Mapping</vt:lpstr>
      <vt:lpstr>AVCDL Document Set</vt:lpstr>
      <vt:lpstr>AVCDL Materials</vt:lpstr>
      <vt:lpstr>AVCDL on GitHub</vt:lpstr>
      <vt:lpstr>Supply Chain Training Path – Next Steps</vt:lpstr>
      <vt:lpstr>References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AVCDL Supply Chain Overview</dc:title>
  <dc:subject>supply chain</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70</cp:revision>
  <dcterms:modified xsi:type="dcterms:W3CDTF">2023-02-13T15:55:26Z</dcterms:modified>
  <cp:category>cybersecurity</cp:category>
</cp:coreProperties>
</file>